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66"/>
  </p:notesMasterIdLst>
  <p:handoutMasterIdLst>
    <p:handoutMasterId r:id="rId67"/>
  </p:handoutMasterIdLst>
  <p:sldIdLst>
    <p:sldId id="256" r:id="rId2"/>
    <p:sldId id="262" r:id="rId3"/>
    <p:sldId id="258" r:id="rId4"/>
    <p:sldId id="259" r:id="rId5"/>
    <p:sldId id="263" r:id="rId6"/>
    <p:sldId id="264" r:id="rId7"/>
    <p:sldId id="261" r:id="rId8"/>
    <p:sldId id="324" r:id="rId9"/>
    <p:sldId id="260" r:id="rId10"/>
    <p:sldId id="274" r:id="rId11"/>
    <p:sldId id="267" r:id="rId12"/>
    <p:sldId id="268" r:id="rId13"/>
    <p:sldId id="270" r:id="rId14"/>
    <p:sldId id="271" r:id="rId15"/>
    <p:sldId id="269" r:id="rId16"/>
    <p:sldId id="321" r:id="rId17"/>
    <p:sldId id="322" r:id="rId18"/>
    <p:sldId id="323" r:id="rId19"/>
    <p:sldId id="273" r:id="rId20"/>
    <p:sldId id="275" r:id="rId21"/>
    <p:sldId id="276" r:id="rId22"/>
    <p:sldId id="278" r:id="rId23"/>
    <p:sldId id="277" r:id="rId24"/>
    <p:sldId id="325" r:id="rId25"/>
    <p:sldId id="272" r:id="rId26"/>
    <p:sldId id="281" r:id="rId27"/>
    <p:sldId id="282" r:id="rId28"/>
    <p:sldId id="283" r:id="rId29"/>
    <p:sldId id="285" r:id="rId30"/>
    <p:sldId id="286" r:id="rId31"/>
    <p:sldId id="326" r:id="rId32"/>
    <p:sldId id="284" r:id="rId33"/>
    <p:sldId id="287" r:id="rId34"/>
    <p:sldId id="295" r:id="rId35"/>
    <p:sldId id="288" r:id="rId36"/>
    <p:sldId id="320" r:id="rId37"/>
    <p:sldId id="289" r:id="rId38"/>
    <p:sldId id="293" r:id="rId39"/>
    <p:sldId id="292" r:id="rId40"/>
    <p:sldId id="294" r:id="rId41"/>
    <p:sldId id="296" r:id="rId42"/>
    <p:sldId id="297" r:id="rId43"/>
    <p:sldId id="298" r:id="rId44"/>
    <p:sldId id="327" r:id="rId45"/>
    <p:sldId id="299" r:id="rId46"/>
    <p:sldId id="300" r:id="rId47"/>
    <p:sldId id="328" r:id="rId48"/>
    <p:sldId id="301" r:id="rId49"/>
    <p:sldId id="302" r:id="rId50"/>
    <p:sldId id="329" r:id="rId51"/>
    <p:sldId id="303" r:id="rId52"/>
    <p:sldId id="304" r:id="rId53"/>
    <p:sldId id="317" r:id="rId54"/>
    <p:sldId id="305" r:id="rId55"/>
    <p:sldId id="330" r:id="rId56"/>
    <p:sldId id="306" r:id="rId57"/>
    <p:sldId id="307" r:id="rId58"/>
    <p:sldId id="308" r:id="rId59"/>
    <p:sldId id="331" r:id="rId60"/>
    <p:sldId id="318" r:id="rId61"/>
    <p:sldId id="314" r:id="rId62"/>
    <p:sldId id="316" r:id="rId63"/>
    <p:sldId id="310" r:id="rId64"/>
    <p:sldId id="332" r:id="rId6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me Hafner" initials="JH" lastIdx="1" clrIdx="0">
    <p:extLst>
      <p:ext uri="{19B8F6BF-5375-455C-9EA6-DF929625EA0E}">
        <p15:presenceInfo xmlns:p15="http://schemas.microsoft.com/office/powerpoint/2012/main" userId="S-1-5-21-4131449003-1969401861-2643181613-1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4" autoAdjust="0"/>
    <p:restoredTop sz="79361" autoAdjust="0"/>
  </p:normalViewPr>
  <p:slideViewPr>
    <p:cSldViewPr snapToGrid="0">
      <p:cViewPr varScale="1">
        <p:scale>
          <a:sx n="86" d="100"/>
          <a:sy n="86" d="100"/>
        </p:scale>
        <p:origin x="15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DD595F-9D32-48B3-A24C-9289C016D821}"/>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22AD913-8878-4F93-BC18-6190C50569E7}"/>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A81CD97B-A5A7-48B4-91F5-1A84D89D0B79}" type="datetimeFigureOut">
              <a:rPr lang="en-US" smtClean="0"/>
              <a:t>3/23/2018</a:t>
            </a:fld>
            <a:endParaRPr lang="en-US" dirty="0"/>
          </a:p>
        </p:txBody>
      </p:sp>
      <p:sp>
        <p:nvSpPr>
          <p:cNvPr id="4" name="Footer Placeholder 3">
            <a:extLst>
              <a:ext uri="{FF2B5EF4-FFF2-40B4-BE49-F238E27FC236}">
                <a16:creationId xmlns:a16="http://schemas.microsoft.com/office/drawing/2014/main" id="{B4AA8CB4-B0EF-41A1-8F16-07C77DACCE16}"/>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1A4723-F771-4B9D-A80D-3B90110712F5}"/>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6AEBFB6-0E85-4F61-B506-702D5D6CC5EB}" type="slidenum">
              <a:rPr lang="en-US" smtClean="0"/>
              <a:t>‹#›</a:t>
            </a:fld>
            <a:endParaRPr lang="en-US" dirty="0"/>
          </a:p>
        </p:txBody>
      </p:sp>
    </p:spTree>
    <p:extLst>
      <p:ext uri="{BB962C8B-B14F-4D97-AF65-F5344CB8AC3E}">
        <p14:creationId xmlns:p14="http://schemas.microsoft.com/office/powerpoint/2010/main" val="1767353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8FE5F0DD-7ACF-4822-907D-9EC41E6DC5D2}" type="datetimeFigureOut">
              <a:rPr lang="en-US" smtClean="0"/>
              <a:t>3/23/2018</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9C66BA63-C555-4964-A668-BAD32B65DE39}" type="slidenum">
              <a:rPr lang="en-US" smtClean="0"/>
              <a:t>‹#›</a:t>
            </a:fld>
            <a:endParaRPr lang="en-US" dirty="0"/>
          </a:p>
        </p:txBody>
      </p:sp>
    </p:spTree>
    <p:extLst>
      <p:ext uri="{BB962C8B-B14F-4D97-AF65-F5344CB8AC3E}">
        <p14:creationId xmlns:p14="http://schemas.microsoft.com/office/powerpoint/2010/main" val="86991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1</a:t>
            </a:fld>
            <a:endParaRPr lang="en-US" dirty="0"/>
          </a:p>
        </p:txBody>
      </p:sp>
    </p:spTree>
    <p:extLst>
      <p:ext uri="{BB962C8B-B14F-4D97-AF65-F5344CB8AC3E}">
        <p14:creationId xmlns:p14="http://schemas.microsoft.com/office/powerpoint/2010/main" val="3007676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244.020(16)</a:t>
            </a:r>
          </a:p>
        </p:txBody>
      </p:sp>
      <p:sp>
        <p:nvSpPr>
          <p:cNvPr id="4" name="Slide Number Placeholder 3"/>
          <p:cNvSpPr>
            <a:spLocks noGrp="1"/>
          </p:cNvSpPr>
          <p:nvPr>
            <p:ph type="sldNum" sz="quarter" idx="10"/>
          </p:nvPr>
        </p:nvSpPr>
        <p:spPr/>
        <p:txBody>
          <a:bodyPr/>
          <a:lstStyle/>
          <a:p>
            <a:fld id="{9C66BA63-C555-4964-A668-BAD32B65DE39}" type="slidenum">
              <a:rPr lang="en-US" smtClean="0"/>
              <a:t>11</a:t>
            </a:fld>
            <a:endParaRPr lang="en-US" dirty="0"/>
          </a:p>
        </p:txBody>
      </p:sp>
    </p:spTree>
    <p:extLst>
      <p:ext uri="{BB962C8B-B14F-4D97-AF65-F5344CB8AC3E}">
        <p14:creationId xmlns:p14="http://schemas.microsoft.com/office/powerpoint/2010/main" val="1319587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244.020(11)</a:t>
            </a:r>
          </a:p>
        </p:txBody>
      </p:sp>
      <p:sp>
        <p:nvSpPr>
          <p:cNvPr id="4" name="Slide Number Placeholder 3"/>
          <p:cNvSpPr>
            <a:spLocks noGrp="1"/>
          </p:cNvSpPr>
          <p:nvPr>
            <p:ph type="sldNum" sz="quarter" idx="10"/>
          </p:nvPr>
        </p:nvSpPr>
        <p:spPr/>
        <p:txBody>
          <a:bodyPr/>
          <a:lstStyle/>
          <a:p>
            <a:fld id="{9C66BA63-C555-4964-A668-BAD32B65DE39}" type="slidenum">
              <a:rPr lang="en-US" smtClean="0"/>
              <a:t>12</a:t>
            </a:fld>
            <a:endParaRPr lang="en-US" dirty="0"/>
          </a:p>
        </p:txBody>
      </p:sp>
    </p:spTree>
    <p:extLst>
      <p:ext uri="{BB962C8B-B14F-4D97-AF65-F5344CB8AC3E}">
        <p14:creationId xmlns:p14="http://schemas.microsoft.com/office/powerpoint/2010/main" val="4210486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244.040(2)</a:t>
            </a:r>
          </a:p>
          <a:p>
            <a:endParaRPr lang="en-US" dirty="0"/>
          </a:p>
          <a:p>
            <a:r>
              <a:rPr lang="en-US" dirty="0"/>
              <a:t>Exceptions continued:</a:t>
            </a:r>
          </a:p>
          <a:p>
            <a:r>
              <a:rPr lang="en-US" dirty="0"/>
              <a:t>Reimbursement of approved expenses</a:t>
            </a:r>
          </a:p>
          <a:p>
            <a:r>
              <a:rPr lang="en-US" dirty="0"/>
              <a:t>Unsolicited awards for professional achievement</a:t>
            </a:r>
          </a:p>
          <a:p>
            <a:r>
              <a:rPr lang="en-US" dirty="0"/>
              <a:t>Certain gifts. We’ll go over gifts in more detail later</a:t>
            </a:r>
          </a:p>
          <a:p>
            <a:r>
              <a:rPr lang="en-US" dirty="0"/>
              <a:t>Contributions to a legal expense trust fund.</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13</a:t>
            </a:fld>
            <a:endParaRPr lang="en-US" dirty="0"/>
          </a:p>
        </p:txBody>
      </p:sp>
    </p:spTree>
    <p:extLst>
      <p:ext uri="{BB962C8B-B14F-4D97-AF65-F5344CB8AC3E}">
        <p14:creationId xmlns:p14="http://schemas.microsoft.com/office/powerpoint/2010/main" val="1280407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Honoraria is essentially when the giver provides something to the recipient without the expectation that the giver was obligated to do so.</a:t>
            </a:r>
          </a:p>
        </p:txBody>
      </p:sp>
      <p:sp>
        <p:nvSpPr>
          <p:cNvPr id="4" name="Slide Number Placeholder 3"/>
          <p:cNvSpPr>
            <a:spLocks noGrp="1"/>
          </p:cNvSpPr>
          <p:nvPr>
            <p:ph type="sldNum" sz="quarter" idx="10"/>
          </p:nvPr>
        </p:nvSpPr>
        <p:spPr/>
        <p:txBody>
          <a:bodyPr/>
          <a:lstStyle/>
          <a:p>
            <a:fld id="{9C66BA63-C555-4964-A668-BAD32B65DE39}" type="slidenum">
              <a:rPr lang="en-US" smtClean="0"/>
              <a:t>14</a:t>
            </a:fld>
            <a:endParaRPr lang="en-US" dirty="0"/>
          </a:p>
        </p:txBody>
      </p:sp>
    </p:spTree>
    <p:extLst>
      <p:ext uri="{BB962C8B-B14F-4D97-AF65-F5344CB8AC3E}">
        <p14:creationId xmlns:p14="http://schemas.microsoft.com/office/powerpoint/2010/main" val="1978315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Violation.  But for his position with the city he would not have access to the power washer and would have to purchase or rent one of his own – he avoided a financial detriment by using the department’s power washer.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15</a:t>
            </a:fld>
            <a:endParaRPr lang="en-US" dirty="0"/>
          </a:p>
        </p:txBody>
      </p:sp>
    </p:spTree>
    <p:extLst>
      <p:ext uri="{BB962C8B-B14F-4D97-AF65-F5344CB8AC3E}">
        <p14:creationId xmlns:p14="http://schemas.microsoft.com/office/powerpoint/2010/main" val="2754191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Violation.</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Commission Staff Advisory Opinion 15S-001(January 2015): Members of the legislative assembly could not install Microsoft Office (purchased in bulk by the legislative assembly) on their personal devices in order to avoid a personal expense because it was only available to the legislators and their staff.</a:t>
            </a:r>
          </a:p>
        </p:txBody>
      </p:sp>
      <p:sp>
        <p:nvSpPr>
          <p:cNvPr id="4" name="Slide Number Placeholder 3"/>
          <p:cNvSpPr>
            <a:spLocks noGrp="1"/>
          </p:cNvSpPr>
          <p:nvPr>
            <p:ph type="sldNum" sz="quarter" idx="10"/>
          </p:nvPr>
        </p:nvSpPr>
        <p:spPr/>
        <p:txBody>
          <a:bodyPr/>
          <a:lstStyle/>
          <a:p>
            <a:fld id="{9C66BA63-C555-4964-A668-BAD32B65DE39}" type="slidenum">
              <a:rPr lang="en-US" smtClean="0"/>
              <a:t>16</a:t>
            </a:fld>
            <a:endParaRPr lang="en-US" dirty="0"/>
          </a:p>
        </p:txBody>
      </p:sp>
    </p:spTree>
    <p:extLst>
      <p:ext uri="{BB962C8B-B14F-4D97-AF65-F5344CB8AC3E}">
        <p14:creationId xmlns:p14="http://schemas.microsoft.com/office/powerpoint/2010/main" val="1838792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Not a violation.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This is a honoraria. Honoraria is a payment, whether of money or other item of economic value, to the public official in exchange for services.  This implies that the public official is providing the service contemporaneously with the payment and that the payment and the service are related.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COMMISSION STAFF OPINION NO. 98S-037</a:t>
            </a:r>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17</a:t>
            </a:fld>
            <a:endParaRPr lang="en-US" dirty="0"/>
          </a:p>
        </p:txBody>
      </p:sp>
    </p:spTree>
    <p:extLst>
      <p:ext uri="{BB962C8B-B14F-4D97-AF65-F5344CB8AC3E}">
        <p14:creationId xmlns:p14="http://schemas.microsoft.com/office/powerpoint/2010/main" val="1701576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If the public employer made the accrual and personal use of frequent flyer benefits and other such premiums part of the officials compensation package, the public official could accrue and personally use such benefits because compensation is excluded from the prohibition of obtaining financial benefit from official position.  The governing body of a public body must formally adopt such benefits in the same manner as salary adjustments, health insurance benefits and all other elements of a public official s compensation.</a:t>
            </a:r>
          </a:p>
          <a:p>
            <a:endParaRPr lang="en-US" dirty="0"/>
          </a:p>
          <a:p>
            <a:r>
              <a:rPr lang="en-US" dirty="0"/>
              <a:t>COMMISSION ADVISORY OPINION NO 01A-1007</a:t>
            </a:r>
          </a:p>
        </p:txBody>
      </p:sp>
      <p:sp>
        <p:nvSpPr>
          <p:cNvPr id="4" name="Slide Number Placeholder 3"/>
          <p:cNvSpPr>
            <a:spLocks noGrp="1"/>
          </p:cNvSpPr>
          <p:nvPr>
            <p:ph type="sldNum" sz="quarter" idx="10"/>
          </p:nvPr>
        </p:nvSpPr>
        <p:spPr/>
        <p:txBody>
          <a:bodyPr/>
          <a:lstStyle/>
          <a:p>
            <a:fld id="{9C66BA63-C555-4964-A668-BAD32B65DE39}" type="slidenum">
              <a:rPr lang="en-US" smtClean="0"/>
              <a:t>18</a:t>
            </a:fld>
            <a:endParaRPr lang="en-US" dirty="0"/>
          </a:p>
        </p:txBody>
      </p:sp>
    </p:spTree>
    <p:extLst>
      <p:ext uri="{BB962C8B-B14F-4D97-AF65-F5344CB8AC3E}">
        <p14:creationId xmlns:p14="http://schemas.microsoft.com/office/powerpoint/2010/main" val="1294898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244.040(3).</a:t>
            </a:r>
          </a:p>
          <a:p>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19</a:t>
            </a:fld>
            <a:endParaRPr lang="en-US" dirty="0"/>
          </a:p>
        </p:txBody>
      </p:sp>
    </p:spTree>
    <p:extLst>
      <p:ext uri="{BB962C8B-B14F-4D97-AF65-F5344CB8AC3E}">
        <p14:creationId xmlns:p14="http://schemas.microsoft.com/office/powerpoint/2010/main" val="2198627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244.040(4)(5)</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20</a:t>
            </a:fld>
            <a:endParaRPr lang="en-US" dirty="0"/>
          </a:p>
        </p:txBody>
      </p:sp>
    </p:spTree>
    <p:extLst>
      <p:ext uri="{BB962C8B-B14F-4D97-AF65-F5344CB8AC3E}">
        <p14:creationId xmlns:p14="http://schemas.microsoft.com/office/powerpoint/2010/main" val="3004897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Ethics are a set of standards of behavior that tells us how we ought to act.  There are many sources of ethical standards.  Religion, personal values, societal values, the law.   Public officials are required to follow a set of ethical standards set by law. </a:t>
            </a:r>
          </a:p>
          <a:p>
            <a:endParaRPr lang="en-US" dirty="0"/>
          </a:p>
          <a:p>
            <a:r>
              <a:rPr lang="en-US" dirty="0"/>
              <a:t>A few things before we get started: </a:t>
            </a:r>
          </a:p>
          <a:p>
            <a:r>
              <a:rPr lang="en-US" dirty="0"/>
              <a:t>Definitions matter.  Throughout the slides I will go over a variety of definitions.</a:t>
            </a:r>
          </a:p>
          <a:p>
            <a:r>
              <a:rPr lang="en-US" dirty="0"/>
              <a:t>Ethics are best discussed in a group format.  Please feel free to stop me along the way to discuss the topics and ask questions.</a:t>
            </a:r>
          </a:p>
          <a:p>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2</a:t>
            </a:fld>
            <a:endParaRPr lang="en-US" dirty="0"/>
          </a:p>
        </p:txBody>
      </p:sp>
    </p:spTree>
    <p:extLst>
      <p:ext uri="{BB962C8B-B14F-4D97-AF65-F5344CB8AC3E}">
        <p14:creationId xmlns:p14="http://schemas.microsoft.com/office/powerpoint/2010/main" val="2533343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b/c the information was “public information” and not confidential information he knew about b/c of his former employment relationship with the city.</a:t>
            </a:r>
          </a:p>
          <a:p>
            <a:endParaRPr lang="en-US" dirty="0"/>
          </a:p>
          <a:p>
            <a:pPr marL="628650" lvl="1" indent="-171450">
              <a:buFont typeface="Arial" panose="020B0604020202020204" pitchFamily="34" charset="0"/>
              <a:buChar char="•"/>
            </a:pPr>
            <a:r>
              <a:rPr lang="en-US" dirty="0"/>
              <a:t>What if the information was confidential?</a:t>
            </a:r>
          </a:p>
          <a:p>
            <a:pPr marL="628650" lvl="1" indent="-171450">
              <a:buFont typeface="Arial" panose="020B0604020202020204" pitchFamily="34" charset="0"/>
              <a:buChar char="•"/>
            </a:pPr>
            <a:r>
              <a:rPr lang="en-US" dirty="0"/>
              <a:t>Commission Staff Advisory Opinion 03S-014 September 5, 2003.</a:t>
            </a:r>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21</a:t>
            </a:fld>
            <a:endParaRPr lang="en-US" dirty="0"/>
          </a:p>
        </p:txBody>
      </p:sp>
    </p:spTree>
    <p:extLst>
      <p:ext uri="{BB962C8B-B14F-4D97-AF65-F5344CB8AC3E}">
        <p14:creationId xmlns:p14="http://schemas.microsoft.com/office/powerpoint/2010/main" val="4068556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244.040(6)</a:t>
            </a:r>
          </a:p>
        </p:txBody>
      </p:sp>
      <p:sp>
        <p:nvSpPr>
          <p:cNvPr id="4" name="Slide Number Placeholder 3"/>
          <p:cNvSpPr>
            <a:spLocks noGrp="1"/>
          </p:cNvSpPr>
          <p:nvPr>
            <p:ph type="sldNum" sz="quarter" idx="10"/>
          </p:nvPr>
        </p:nvSpPr>
        <p:spPr/>
        <p:txBody>
          <a:bodyPr/>
          <a:lstStyle/>
          <a:p>
            <a:fld id="{9C66BA63-C555-4964-A668-BAD32B65DE39}" type="slidenum">
              <a:rPr lang="en-US" smtClean="0"/>
              <a:t>22</a:t>
            </a:fld>
            <a:endParaRPr lang="en-US" dirty="0"/>
          </a:p>
        </p:txBody>
      </p:sp>
    </p:spTree>
    <p:extLst>
      <p:ext uri="{BB962C8B-B14F-4D97-AF65-F5344CB8AC3E}">
        <p14:creationId xmlns:p14="http://schemas.microsoft.com/office/powerpoint/2010/main" val="3120838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a:t>No.  Another person may represent the client/developer on behalf of the architect’s business.</a:t>
            </a:r>
          </a:p>
          <a:p>
            <a:pPr lvl="1"/>
            <a:r>
              <a:rPr lang="en-US" sz="1800" dirty="0"/>
              <a:t>Commission Staff Advisory Opinion 13S-002 October 21, 2013.</a:t>
            </a:r>
          </a:p>
          <a:p>
            <a:endParaRPr lang="en-US" dirty="0"/>
          </a:p>
          <a:p>
            <a:r>
              <a:rPr lang="en-US" dirty="0"/>
              <a:t>If the councilor/architect is representing the client/developer for free, then that is permissible however, the councilor/architect must follow the conflict of interest provisions which we will discuss next.</a:t>
            </a:r>
          </a:p>
        </p:txBody>
      </p:sp>
      <p:sp>
        <p:nvSpPr>
          <p:cNvPr id="4" name="Slide Number Placeholder 3"/>
          <p:cNvSpPr>
            <a:spLocks noGrp="1"/>
          </p:cNvSpPr>
          <p:nvPr>
            <p:ph type="sldNum" sz="quarter" idx="10"/>
          </p:nvPr>
        </p:nvSpPr>
        <p:spPr/>
        <p:txBody>
          <a:bodyPr/>
          <a:lstStyle/>
          <a:p>
            <a:fld id="{9C66BA63-C555-4964-A668-BAD32B65DE39}" type="slidenum">
              <a:rPr lang="en-US" smtClean="0"/>
              <a:t>23</a:t>
            </a:fld>
            <a:endParaRPr lang="en-US" dirty="0"/>
          </a:p>
        </p:txBody>
      </p:sp>
    </p:spTree>
    <p:extLst>
      <p:ext uri="{BB962C8B-B14F-4D97-AF65-F5344CB8AC3E}">
        <p14:creationId xmlns:p14="http://schemas.microsoft.com/office/powerpoint/2010/main" val="337397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244.020(1) and (13)</a:t>
            </a:r>
          </a:p>
          <a:p>
            <a:endParaRPr lang="en-US" dirty="0"/>
          </a:p>
          <a:p>
            <a:r>
              <a:rPr lang="en-US" dirty="0"/>
              <a:t>It is important to determine whether a conflict of interest is a potential conflict or an actual conflict because it will determine how the public official must proceed.</a:t>
            </a:r>
          </a:p>
        </p:txBody>
      </p:sp>
      <p:sp>
        <p:nvSpPr>
          <p:cNvPr id="4" name="Slide Number Placeholder 3"/>
          <p:cNvSpPr>
            <a:spLocks noGrp="1"/>
          </p:cNvSpPr>
          <p:nvPr>
            <p:ph type="sldNum" sz="quarter" idx="10"/>
          </p:nvPr>
        </p:nvSpPr>
        <p:spPr/>
        <p:txBody>
          <a:bodyPr/>
          <a:lstStyle/>
          <a:p>
            <a:fld id="{9C66BA63-C555-4964-A668-BAD32B65DE39}" type="slidenum">
              <a:rPr lang="en-US" smtClean="0"/>
              <a:t>25</a:t>
            </a:fld>
            <a:endParaRPr lang="en-US" dirty="0"/>
          </a:p>
        </p:txBody>
      </p:sp>
    </p:spTree>
    <p:extLst>
      <p:ext uri="{BB962C8B-B14F-4D97-AF65-F5344CB8AC3E}">
        <p14:creationId xmlns:p14="http://schemas.microsoft.com/office/powerpoint/2010/main" val="4167531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26</a:t>
            </a:fld>
            <a:endParaRPr lang="en-US" dirty="0"/>
          </a:p>
        </p:txBody>
      </p:sp>
    </p:spTree>
    <p:extLst>
      <p:ext uri="{BB962C8B-B14F-4D97-AF65-F5344CB8AC3E}">
        <p14:creationId xmlns:p14="http://schemas.microsoft.com/office/powerpoint/2010/main" val="1916160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ORS 244.120</a:t>
            </a:r>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27</a:t>
            </a:fld>
            <a:endParaRPr lang="en-US" dirty="0"/>
          </a:p>
        </p:txBody>
      </p:sp>
    </p:spTree>
    <p:extLst>
      <p:ext uri="{BB962C8B-B14F-4D97-AF65-F5344CB8AC3E}">
        <p14:creationId xmlns:p14="http://schemas.microsoft.com/office/powerpoint/2010/main" val="40323531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ORS 244.120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public official is an elected official, </a:t>
            </a:r>
            <a:r>
              <a:rPr lang="en-US" b="1" i="1" u="sng" dirty="0"/>
              <a:t>or is an appointed member of a board of commission</a:t>
            </a:r>
            <a:r>
              <a:rPr lang="en-US" dirty="0"/>
              <a:t>, the official must publicly announce the nature of the conflict and the notice must be recorded in the official records of the public body. </a:t>
            </a:r>
          </a:p>
        </p:txBody>
      </p:sp>
      <p:sp>
        <p:nvSpPr>
          <p:cNvPr id="4" name="Slide Number Placeholder 3"/>
          <p:cNvSpPr>
            <a:spLocks noGrp="1"/>
          </p:cNvSpPr>
          <p:nvPr>
            <p:ph type="sldNum" sz="quarter" idx="10"/>
          </p:nvPr>
        </p:nvSpPr>
        <p:spPr/>
        <p:txBody>
          <a:bodyPr/>
          <a:lstStyle/>
          <a:p>
            <a:fld id="{9C66BA63-C555-4964-A668-BAD32B65DE39}" type="slidenum">
              <a:rPr lang="en-US" smtClean="0"/>
              <a:t>28</a:t>
            </a:fld>
            <a:endParaRPr lang="en-US" dirty="0"/>
          </a:p>
        </p:txBody>
      </p:sp>
    </p:spTree>
    <p:extLst>
      <p:ext uri="{BB962C8B-B14F-4D97-AF65-F5344CB8AC3E}">
        <p14:creationId xmlns:p14="http://schemas.microsoft.com/office/powerpoint/2010/main" val="23262836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244.020(13)</a:t>
            </a:r>
          </a:p>
          <a:p>
            <a:endParaRPr lang="en-US" dirty="0"/>
          </a:p>
          <a:p>
            <a:r>
              <a:rPr lang="en-US" dirty="0"/>
              <a:t>A public official may be exempt from making a public announcement or giving a written notice describing the nature of a conflict of interest if:</a:t>
            </a:r>
          </a:p>
          <a:p>
            <a:pPr marL="628650" lvl="1" indent="-171450">
              <a:buFont typeface="Arial" panose="020B0604020202020204" pitchFamily="34" charset="0"/>
              <a:buChar char="•"/>
            </a:pPr>
            <a:r>
              <a:rPr lang="en-US" dirty="0"/>
              <a:t>The conflict arises from a membership or interest held in a particular business, industry, occupation, or other class that was a prerequisite for holding the public position.</a:t>
            </a:r>
          </a:p>
          <a:p>
            <a:pPr marL="1085850" lvl="2" indent="-171450">
              <a:buFont typeface="Arial" panose="020B0604020202020204" pitchFamily="34" charset="0"/>
              <a:buChar char="•"/>
            </a:pPr>
            <a:r>
              <a:rPr lang="en-US" dirty="0"/>
              <a:t>For example, a easy example:   all city councilors must be residents of the city.  They are still allowed to make decisions that will have impact on residents as a whole.</a:t>
            </a:r>
            <a:br>
              <a:rPr lang="en-US" dirty="0"/>
            </a:br>
            <a:endParaRPr lang="en-US" dirty="0"/>
          </a:p>
          <a:p>
            <a:pPr marL="628650" lvl="1" indent="-171450">
              <a:buFont typeface="Arial" panose="020B0604020202020204" pitchFamily="34" charset="0"/>
              <a:buChar char="•"/>
            </a:pPr>
            <a:r>
              <a:rPr lang="en-US" dirty="0"/>
              <a:t>The financial impact of the official action would impact the public official, relative of business to the same degree as other members of an identifiable group or class. </a:t>
            </a:r>
          </a:p>
          <a:p>
            <a:pPr marL="1085850" lvl="2" indent="-171450">
              <a:buFont typeface="Arial" panose="020B0604020202020204" pitchFamily="34" charset="0"/>
              <a:buChar char="•"/>
            </a:pPr>
            <a:r>
              <a:rPr lang="en-US" dirty="0"/>
              <a:t>Only the Ethics Commission may designate a class.  A public official should discuss a class exemption with legal counsel and/or the commission prior to acting upon it.</a:t>
            </a:r>
            <a:br>
              <a:rPr lang="en-US" dirty="0"/>
            </a:br>
            <a:endParaRPr lang="en-US" dirty="0"/>
          </a:p>
          <a:p>
            <a:pPr marL="628650" lvl="1" indent="-171450">
              <a:buFont typeface="Arial" panose="020B0604020202020204" pitchFamily="34" charset="0"/>
              <a:buChar char="•"/>
            </a:pPr>
            <a:r>
              <a:rPr lang="en-US" dirty="0"/>
              <a:t>The conflict arises from a position or member in a nonprofit section 501(c) corporation.</a:t>
            </a:r>
          </a:p>
          <a:p>
            <a:pPr marL="1085850" lvl="2" indent="-171450">
              <a:buFont typeface="Arial" panose="020B0604020202020204" pitchFamily="34" charset="0"/>
              <a:buChar char="•"/>
            </a:pPr>
            <a:r>
              <a:rPr lang="en-US" dirty="0"/>
              <a:t>Why?  Likely no financial benefit.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29</a:t>
            </a:fld>
            <a:endParaRPr lang="en-US" dirty="0"/>
          </a:p>
        </p:txBody>
      </p:sp>
    </p:spTree>
    <p:extLst>
      <p:ext uri="{BB962C8B-B14F-4D97-AF65-F5344CB8AC3E}">
        <p14:creationId xmlns:p14="http://schemas.microsoft.com/office/powerpoint/2010/main" val="1708569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rare situation and I hesitate to discuss it.   If a public official is met with an actual conflict of interest, and the public official’s vote is necessary to meet the minimum number of votes required for an official action, the public official may still vote.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Does not apply to situations where the required number of votes is lacking due to a member’s absence.  Only where a quorum is lacking due to the conflict.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public official must still publicly disclose the conflict and may not discuss in any deliberations on the matter.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u="sng" dirty="0"/>
              <a:t>If you think this may apply, talk to your attorney!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30</a:t>
            </a:fld>
            <a:endParaRPr lang="en-US" dirty="0"/>
          </a:p>
        </p:txBody>
      </p:sp>
    </p:spTree>
    <p:extLst>
      <p:ext uri="{BB962C8B-B14F-4D97-AF65-F5344CB8AC3E}">
        <p14:creationId xmlns:p14="http://schemas.microsoft.com/office/powerpoint/2010/main" val="8146503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244.020(7)(a)</a:t>
            </a:r>
          </a:p>
          <a:p>
            <a:endParaRPr lang="en-US" dirty="0"/>
          </a:p>
          <a:p>
            <a:r>
              <a:rPr lang="en-US" dirty="0"/>
              <a:t>Gifts include partial discounts.</a:t>
            </a:r>
          </a:p>
          <a:p>
            <a:endParaRPr lang="en-US" dirty="0"/>
          </a:p>
          <a:p>
            <a:r>
              <a:rPr lang="en-US" dirty="0"/>
              <a:t>Unlike the “but for” provisions, the gift provisions focus on benefits derived from outside sources. </a:t>
            </a:r>
          </a:p>
          <a:p>
            <a:endParaRPr lang="en-US" dirty="0"/>
          </a:p>
          <a:p>
            <a:r>
              <a:rPr lang="en-US" dirty="0"/>
              <a:t>The opportunity for the gift is not available to members of the general public under the same terms and conditions as those offered to the public official.</a:t>
            </a:r>
          </a:p>
        </p:txBody>
      </p:sp>
      <p:sp>
        <p:nvSpPr>
          <p:cNvPr id="4" name="Slide Number Placeholder 3"/>
          <p:cNvSpPr>
            <a:spLocks noGrp="1"/>
          </p:cNvSpPr>
          <p:nvPr>
            <p:ph type="sldNum" sz="quarter" idx="10"/>
          </p:nvPr>
        </p:nvSpPr>
        <p:spPr/>
        <p:txBody>
          <a:bodyPr/>
          <a:lstStyle/>
          <a:p>
            <a:fld id="{9C66BA63-C555-4964-A668-BAD32B65DE39}" type="slidenum">
              <a:rPr lang="en-US" smtClean="0"/>
              <a:t>32</a:t>
            </a:fld>
            <a:endParaRPr lang="en-US" dirty="0"/>
          </a:p>
        </p:txBody>
      </p:sp>
    </p:spTree>
    <p:extLst>
      <p:ext uri="{BB962C8B-B14F-4D97-AF65-F5344CB8AC3E}">
        <p14:creationId xmlns:p14="http://schemas.microsoft.com/office/powerpoint/2010/main" val="99306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 primary sources of ethics in the law. </a:t>
            </a:r>
          </a:p>
          <a:p>
            <a:endParaRPr lang="en-US" dirty="0"/>
          </a:p>
          <a:p>
            <a:r>
              <a:rPr lang="en-US" u="sng" dirty="0"/>
              <a:t>The U.S. Constitution</a:t>
            </a:r>
            <a:r>
              <a:rPr lang="en-US" dirty="0"/>
              <a:t>: The federal Due Process Clause right to an unbiased and impartial decision maker and the right to fair process.</a:t>
            </a:r>
          </a:p>
          <a:p>
            <a:endParaRPr lang="en-US" dirty="0"/>
          </a:p>
          <a:p>
            <a:r>
              <a:rPr lang="en-US" u="sng" dirty="0"/>
              <a:t>Oregon Constitution</a:t>
            </a:r>
            <a:r>
              <a:rPr lang="en-US" u="none" dirty="0"/>
              <a:t>: </a:t>
            </a:r>
            <a:r>
              <a:rPr lang="en-US" dirty="0"/>
              <a:t>Article II prohibition against holding concurrent incompatible offices and accepting bribes; and </a:t>
            </a:r>
          </a:p>
          <a:p>
            <a:endParaRPr lang="en-US" dirty="0"/>
          </a:p>
          <a:p>
            <a:r>
              <a:rPr lang="en-US" u="sng" dirty="0"/>
              <a:t>Other statutes (criminal)</a:t>
            </a:r>
            <a:r>
              <a:rPr lang="en-US" u="none" dirty="0"/>
              <a:t>: </a:t>
            </a:r>
            <a:r>
              <a:rPr lang="en-US" dirty="0"/>
              <a:t>Bribe receiving, tampering with records, official misconduct, coercion;</a:t>
            </a:r>
          </a:p>
          <a:p>
            <a:endParaRPr lang="en-US" dirty="0"/>
          </a:p>
          <a:p>
            <a:r>
              <a:rPr lang="en-US" u="sng" dirty="0"/>
              <a:t>Other statutes (civil)</a:t>
            </a:r>
            <a:r>
              <a:rPr lang="en-US" u="none" dirty="0"/>
              <a:t>: </a:t>
            </a:r>
            <a:r>
              <a:rPr lang="en-US" dirty="0"/>
              <a:t>Misuse of public funds, solicitation of public employees); and </a:t>
            </a:r>
          </a:p>
          <a:p>
            <a:endParaRPr lang="en-US" dirty="0"/>
          </a:p>
          <a:p>
            <a:r>
              <a:rPr lang="en-US" u="sng" dirty="0"/>
              <a:t>The Oregon Government Ethic Laws</a:t>
            </a:r>
            <a:r>
              <a:rPr lang="en-US" u="none" dirty="0"/>
              <a:t>: P</a:t>
            </a:r>
            <a:r>
              <a:rPr lang="en-US" dirty="0"/>
              <a:t>rimarily in ORS chapter 244, the lobbying regulation statutes ORS Chapter 171  (171.725-171. 785) and the executive sessions statutes under the Public Meeting Law  (ORS 192.660 &amp; 192.785).</a:t>
            </a:r>
          </a:p>
          <a:p>
            <a:endParaRPr lang="en-US" dirty="0"/>
          </a:p>
          <a:p>
            <a:r>
              <a:rPr lang="en-US" dirty="0"/>
              <a:t>The focus on today’s presentation will be on the Oregon Government Ethics Laws under the jurisdiction of the Oregon Government Ethics Commission.   </a:t>
            </a:r>
          </a:p>
        </p:txBody>
      </p:sp>
      <p:sp>
        <p:nvSpPr>
          <p:cNvPr id="4" name="Slide Number Placeholder 3"/>
          <p:cNvSpPr>
            <a:spLocks noGrp="1"/>
          </p:cNvSpPr>
          <p:nvPr>
            <p:ph type="sldNum" sz="quarter" idx="10"/>
          </p:nvPr>
        </p:nvSpPr>
        <p:spPr/>
        <p:txBody>
          <a:bodyPr/>
          <a:lstStyle/>
          <a:p>
            <a:fld id="{9C66BA63-C555-4964-A668-BAD32B65DE39}" type="slidenum">
              <a:rPr lang="en-US" smtClean="0"/>
              <a:t>3</a:t>
            </a:fld>
            <a:endParaRPr lang="en-US" dirty="0"/>
          </a:p>
        </p:txBody>
      </p:sp>
    </p:spTree>
    <p:extLst>
      <p:ext uri="{BB962C8B-B14F-4D97-AF65-F5344CB8AC3E}">
        <p14:creationId xmlns:p14="http://schemas.microsoft.com/office/powerpoint/2010/main" val="24407011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ORS 244.020(7)(b)</a:t>
            </a:r>
          </a:p>
        </p:txBody>
      </p:sp>
      <p:sp>
        <p:nvSpPr>
          <p:cNvPr id="4" name="Slide Number Placeholder 3"/>
          <p:cNvSpPr>
            <a:spLocks noGrp="1"/>
          </p:cNvSpPr>
          <p:nvPr>
            <p:ph type="sldNum" sz="quarter" idx="10"/>
          </p:nvPr>
        </p:nvSpPr>
        <p:spPr/>
        <p:txBody>
          <a:bodyPr/>
          <a:lstStyle/>
          <a:p>
            <a:fld id="{9C66BA63-C555-4964-A668-BAD32B65DE39}" type="slidenum">
              <a:rPr lang="en-US" smtClean="0"/>
              <a:t>33</a:t>
            </a:fld>
            <a:endParaRPr lang="en-US" dirty="0"/>
          </a:p>
        </p:txBody>
      </p:sp>
    </p:spTree>
    <p:extLst>
      <p:ext uri="{BB962C8B-B14F-4D97-AF65-F5344CB8AC3E}">
        <p14:creationId xmlns:p14="http://schemas.microsoft.com/office/powerpoint/2010/main" val="5398998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34</a:t>
            </a:fld>
            <a:endParaRPr lang="en-US" dirty="0"/>
          </a:p>
        </p:txBody>
      </p:sp>
    </p:spTree>
    <p:extLst>
      <p:ext uri="{BB962C8B-B14F-4D97-AF65-F5344CB8AC3E}">
        <p14:creationId xmlns:p14="http://schemas.microsoft.com/office/powerpoint/2010/main" val="3699287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lang="en-US" sz="1800" dirty="0"/>
              <a:t>ORS 244.020(7)(b)</a:t>
            </a:r>
            <a:endParaRPr kumimoji="0" lang="en-US" sz="1800" b="0" i="0" u="none" strike="noStrike" kern="1200" cap="none" spc="0" normalizeH="0" baseline="0" noProof="0" dirty="0">
              <a:ln>
                <a:noFill/>
              </a:ln>
              <a:solidFill>
                <a:srgbClr val="3D3D3D"/>
              </a:solidFill>
              <a:effectLst/>
              <a:uLnTx/>
              <a:uFillTx/>
              <a:latin typeface="Gill Sans MT" panose="020B0502020104020203"/>
              <a:ea typeface="+mn-ea"/>
              <a:cs typeface="+mn-cs"/>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en-US" sz="1800" b="0" i="0" u="none" strike="noStrike" kern="1200" cap="none" spc="0" normalizeH="0" baseline="0" noProof="0" dirty="0">
                <a:ln>
                  <a:noFill/>
                </a:ln>
                <a:solidFill>
                  <a:srgbClr val="3D3D3D"/>
                </a:solidFill>
                <a:effectLst/>
                <a:uLnTx/>
                <a:uFillTx/>
                <a:latin typeface="Gill Sans MT" panose="020B0502020104020203"/>
                <a:ea typeface="+mn-ea"/>
                <a:cs typeface="+mn-cs"/>
              </a:rPr>
              <a:t>Admission, food and beverages for the public official, relative, household member or staff while accompanying the public official at a reception, meal or meeting held by an organization where the public official represents his or her governmental body.</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en-US" sz="1800" b="0" i="0" u="none" strike="noStrike" kern="1200" cap="none" spc="0" normalizeH="0" baseline="0" noProof="0" dirty="0">
                <a:ln>
                  <a:noFill/>
                </a:ln>
                <a:solidFill>
                  <a:srgbClr val="3D3D3D"/>
                </a:solidFill>
                <a:effectLst/>
                <a:uLnTx/>
                <a:uFillTx/>
                <a:latin typeface="Gill Sans MT" panose="020B0502020104020203"/>
                <a:ea typeface="+mn-ea"/>
                <a:cs typeface="+mn-cs"/>
              </a:rPr>
              <a:t>Food, beverage and entertainment that is incidental to the main purpose of the event.</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en-US" sz="1800" b="0" i="0" u="none" strike="noStrike" kern="1200" cap="none" spc="0" normalizeH="0" baseline="0" noProof="0" dirty="0">
                <a:ln>
                  <a:noFill/>
                </a:ln>
                <a:solidFill>
                  <a:srgbClr val="3D3D3D"/>
                </a:solidFill>
                <a:effectLst/>
                <a:uLnTx/>
                <a:uFillTx/>
                <a:latin typeface="Gill Sans MT" panose="020B0502020104020203"/>
                <a:ea typeface="+mn-ea"/>
                <a:cs typeface="+mn-cs"/>
              </a:rPr>
              <a:t>Food or beverage consumed by the public official acting in an official capacity in association with a financial transaction or business agreement with another government agency, public body or private entity, including review, approval or execution of documents or closing a borrowing or investment transaction. </a:t>
            </a:r>
          </a:p>
          <a:p>
            <a:pPr marL="0" indent="0">
              <a:buNone/>
            </a:pPr>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35</a:t>
            </a:fld>
            <a:endParaRPr lang="en-US" dirty="0"/>
          </a:p>
        </p:txBody>
      </p:sp>
    </p:spTree>
    <p:extLst>
      <p:ext uri="{BB962C8B-B14F-4D97-AF65-F5344CB8AC3E}">
        <p14:creationId xmlns:p14="http://schemas.microsoft.com/office/powerpoint/2010/main" val="11397084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lang="en-US" sz="1800" dirty="0"/>
              <a:t>ORS 244.020(7)(b)</a:t>
            </a:r>
            <a:endParaRPr kumimoji="0" lang="en-US" sz="1800" b="0" i="0" u="none" strike="noStrike" kern="1200" cap="none" spc="0" normalizeH="0" baseline="0" noProof="0" dirty="0">
              <a:ln>
                <a:noFill/>
              </a:ln>
              <a:solidFill>
                <a:srgbClr val="3D3D3D"/>
              </a:solidFill>
              <a:effectLst/>
              <a:uLnTx/>
              <a:uFillTx/>
              <a:latin typeface="Gill Sans MT" panose="020B0502020104020203"/>
              <a:ea typeface="+mn-ea"/>
              <a:cs typeface="+mn-cs"/>
            </a:endParaRP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en-US" sz="1800" b="0" i="0" u="none" strike="noStrike" kern="1200" cap="none" spc="0" normalizeH="0" baseline="0" noProof="0" dirty="0">
                <a:ln>
                  <a:noFill/>
                </a:ln>
                <a:solidFill>
                  <a:srgbClr val="3D3D3D"/>
                </a:solidFill>
                <a:effectLst/>
                <a:uLnTx/>
                <a:uFillTx/>
                <a:latin typeface="Gill Sans MT" panose="020B0502020104020203"/>
                <a:ea typeface="+mn-ea"/>
                <a:cs typeface="+mn-cs"/>
              </a:rPr>
              <a:t>An unsolicited token or award of appreciation in the form of a plaque, trophy, desk or wall item or similar with a resale value of under $25.</a:t>
            </a:r>
          </a:p>
          <a:p>
            <a:pPr marL="306000" marR="0" lvl="0"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en-US" sz="1800" b="0" i="0" u="none" strike="noStrike" kern="1200" cap="none" spc="0" normalizeH="0" baseline="0" noProof="0" dirty="0">
                <a:ln>
                  <a:noFill/>
                </a:ln>
                <a:solidFill>
                  <a:srgbClr val="3D3D3D"/>
                </a:solidFill>
                <a:effectLst/>
                <a:uLnTx/>
                <a:uFillTx/>
                <a:latin typeface="Gill Sans MT" panose="020B0502020104020203"/>
                <a:ea typeface="+mn-ea"/>
                <a:cs typeface="+mn-cs"/>
              </a:rPr>
              <a:t>Anything of economic value offered, solicited or received as part of the usual and customary practice of the recipient’s private business or the recipient’s employment or position as a volunteer with a private business, corporation, or other legal entity operated for economic value</a:t>
            </a:r>
          </a:p>
          <a:p>
            <a:pPr marL="630000" marR="0" lvl="1" indent="-306000" algn="l" defTabSz="457200" rtl="0" eaLnBrk="1" fontAlgn="auto" latinLnBrk="0" hangingPunct="1">
              <a:lnSpc>
                <a:spcPct val="100000"/>
              </a:lnSpc>
              <a:spcBef>
                <a:spcPct val="20000"/>
              </a:spcBef>
              <a:spcAft>
                <a:spcPts val="600"/>
              </a:spcAft>
              <a:buClr>
                <a:srgbClr val="4590B8"/>
              </a:buClr>
              <a:buSzPct val="92000"/>
              <a:buFont typeface="Wingdings 2" panose="05020102010507070707" pitchFamily="18" charset="2"/>
              <a:buChar char=""/>
              <a:tabLst/>
              <a:defRPr/>
            </a:pPr>
            <a:r>
              <a:rPr kumimoji="0" lang="en-US" sz="1600" b="0" i="0" u="none" strike="noStrike" kern="1200" cap="none" spc="0" normalizeH="0" baseline="0" noProof="0" dirty="0">
                <a:ln>
                  <a:noFill/>
                </a:ln>
                <a:solidFill>
                  <a:srgbClr val="3D3D3D"/>
                </a:solidFill>
                <a:effectLst/>
                <a:uLnTx/>
                <a:uFillTx/>
                <a:latin typeface="Gill Sans MT" panose="020B0502020104020203"/>
                <a:ea typeface="+mn-ea"/>
                <a:cs typeface="+mn-cs"/>
              </a:rPr>
              <a:t>The item must bear no  relation to the official business and must be historical or established long standing traditions or practices for those not in public office.</a:t>
            </a:r>
          </a:p>
          <a:p>
            <a:pPr marL="0" indent="0">
              <a:buNone/>
            </a:pPr>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36</a:t>
            </a:fld>
            <a:endParaRPr lang="en-US" dirty="0"/>
          </a:p>
        </p:txBody>
      </p:sp>
    </p:spTree>
    <p:extLst>
      <p:ext uri="{BB962C8B-B14F-4D97-AF65-F5344CB8AC3E}">
        <p14:creationId xmlns:p14="http://schemas.microsoft.com/office/powerpoint/2010/main" val="34552867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ORS 244.020(7)(b)</a:t>
            </a:r>
            <a:endParaRPr lang="en-US" dirty="0"/>
          </a:p>
          <a:p>
            <a:pPr marL="171450" indent="-171450">
              <a:buFont typeface="Arial" panose="020B0604020202020204" pitchFamily="34" charset="0"/>
              <a:buChar char="•"/>
            </a:pPr>
            <a:r>
              <a:rPr lang="en-US" dirty="0"/>
              <a:t>Informational material related to the performance of official duties.</a:t>
            </a:r>
          </a:p>
          <a:p>
            <a:pPr marL="171450" indent="-171450">
              <a:buFont typeface="Arial" panose="020B0604020202020204" pitchFamily="34" charset="0"/>
              <a:buChar char="•"/>
            </a:pPr>
            <a:r>
              <a:rPr lang="en-US" dirty="0"/>
              <a:t>Waiver or discount of registration expenses or materials provided at a continuing education event that the public official may attend to satisfy a professional licensing requirement.</a:t>
            </a:r>
          </a:p>
          <a:p>
            <a:pPr marL="171450" indent="-171450">
              <a:buFont typeface="Arial" panose="020B0604020202020204" pitchFamily="34" charset="0"/>
              <a:buChar char="•"/>
            </a:pPr>
            <a:r>
              <a:rPr lang="en-US" dirty="0"/>
              <a:t>Legal defense trust fund contributions</a:t>
            </a:r>
          </a:p>
          <a:p>
            <a:pPr marL="171450" indent="-171450">
              <a:buFont typeface="Arial" panose="020B0604020202020204" pitchFamily="34" charset="0"/>
              <a:buChar char="•"/>
            </a:pPr>
            <a:r>
              <a:rPr lang="en-US" dirty="0"/>
              <a:t>Campaign contributions.</a:t>
            </a:r>
          </a:p>
          <a:p>
            <a:pPr marL="0" indent="0">
              <a:buNone/>
            </a:pPr>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37</a:t>
            </a:fld>
            <a:endParaRPr lang="en-US" dirty="0"/>
          </a:p>
        </p:txBody>
      </p:sp>
    </p:spTree>
    <p:extLst>
      <p:ext uri="{BB962C8B-B14F-4D97-AF65-F5344CB8AC3E}">
        <p14:creationId xmlns:p14="http://schemas.microsoft.com/office/powerpoint/2010/main" val="34144158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ORS 244.025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rationale for this limitation is that the giver may be giving the item to the public official to curry a favor.</a:t>
            </a:r>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38</a:t>
            </a:fld>
            <a:endParaRPr lang="en-US" dirty="0"/>
          </a:p>
        </p:txBody>
      </p:sp>
    </p:spTree>
    <p:extLst>
      <p:ext uri="{BB962C8B-B14F-4D97-AF65-F5344CB8AC3E}">
        <p14:creationId xmlns:p14="http://schemas.microsoft.com/office/powerpoint/2010/main" val="17759695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accent2"/>
              </a:buClr>
              <a:buFont typeface="Wingdings" panose="05000000000000000000" pitchFamily="2" charset="2"/>
              <a:buNone/>
            </a:pPr>
            <a:r>
              <a:rPr lang="en-US" dirty="0"/>
              <a:t>ORS 244.020(10).</a:t>
            </a:r>
          </a:p>
        </p:txBody>
      </p:sp>
      <p:sp>
        <p:nvSpPr>
          <p:cNvPr id="4" name="Slide Number Placeholder 3"/>
          <p:cNvSpPr>
            <a:spLocks noGrp="1"/>
          </p:cNvSpPr>
          <p:nvPr>
            <p:ph type="sldNum" sz="quarter" idx="10"/>
          </p:nvPr>
        </p:nvSpPr>
        <p:spPr/>
        <p:txBody>
          <a:bodyPr/>
          <a:lstStyle/>
          <a:p>
            <a:fld id="{9C66BA63-C555-4964-A668-BAD32B65DE39}" type="slidenum">
              <a:rPr lang="en-US" smtClean="0"/>
              <a:t>39</a:t>
            </a:fld>
            <a:endParaRPr lang="en-US" dirty="0"/>
          </a:p>
        </p:txBody>
      </p:sp>
    </p:spTree>
    <p:extLst>
      <p:ext uri="{BB962C8B-B14F-4D97-AF65-F5344CB8AC3E}">
        <p14:creationId xmlns:p14="http://schemas.microsoft.com/office/powerpoint/2010/main" val="26158849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the manager has purchasing authority, the salesperson has an administrative interest in the manager.  The meal would be a gift subject to the $50 yearly limitation.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40</a:t>
            </a:fld>
            <a:endParaRPr lang="en-US" dirty="0"/>
          </a:p>
        </p:txBody>
      </p:sp>
    </p:spTree>
    <p:extLst>
      <p:ext uri="{BB962C8B-B14F-4D97-AF65-F5344CB8AC3E}">
        <p14:creationId xmlns:p14="http://schemas.microsoft.com/office/powerpoint/2010/main" val="38437766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city manager is in charge of her own lodging arrangement, the hotel has an administrative interest her future hotel booking decisions.  If accepted and used for personal lodging, the coupon would be a gift in excess of the $50 limit.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if the city has a provision in the city manager’s compensation policy allowing employees to use loyalty program benefits for personal use?</a:t>
            </a:r>
          </a:p>
          <a:p>
            <a:r>
              <a:rPr lang="en-US" dirty="0"/>
              <a:t>Yes, because a public official’s official compensation which the manager works for.  Salaries are not gifts.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41</a:t>
            </a:fld>
            <a:endParaRPr lang="en-US" dirty="0"/>
          </a:p>
        </p:txBody>
      </p:sp>
    </p:spTree>
    <p:extLst>
      <p:ext uri="{BB962C8B-B14F-4D97-AF65-F5344CB8AC3E}">
        <p14:creationId xmlns:p14="http://schemas.microsoft.com/office/powerpoint/2010/main" val="20434336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Depends on the value of your gift.  As a employee, you are always considered to have an administrative interest in your manager. </a:t>
            </a:r>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42</a:t>
            </a:fld>
            <a:endParaRPr lang="en-US" dirty="0"/>
          </a:p>
        </p:txBody>
      </p:sp>
    </p:spTree>
    <p:extLst>
      <p:ext uri="{BB962C8B-B14F-4D97-AF65-F5344CB8AC3E}">
        <p14:creationId xmlns:p14="http://schemas.microsoft.com/office/powerpoint/2010/main" val="3984041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Chapter 244</a:t>
            </a:r>
          </a:p>
          <a:p>
            <a:endParaRPr lang="en-US" dirty="0"/>
          </a:p>
          <a:p>
            <a:r>
              <a:rPr lang="en-US" dirty="0"/>
              <a:t>So who is subject to the Government Ethics Laws?  ANY PUBLIC OFFICIAL.  </a:t>
            </a:r>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4</a:t>
            </a:fld>
            <a:endParaRPr lang="en-US" dirty="0"/>
          </a:p>
        </p:txBody>
      </p:sp>
    </p:spTree>
    <p:extLst>
      <p:ext uri="{BB962C8B-B14F-4D97-AF65-F5344CB8AC3E}">
        <p14:creationId xmlns:p14="http://schemas.microsoft.com/office/powerpoint/2010/main" val="38045378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personally want to track gifts and their amounts given each year?</a:t>
            </a:r>
          </a:p>
        </p:txBody>
      </p:sp>
      <p:sp>
        <p:nvSpPr>
          <p:cNvPr id="4" name="Slide Number Placeholder 3"/>
          <p:cNvSpPr>
            <a:spLocks noGrp="1"/>
          </p:cNvSpPr>
          <p:nvPr>
            <p:ph type="sldNum" sz="quarter" idx="10"/>
          </p:nvPr>
        </p:nvSpPr>
        <p:spPr/>
        <p:txBody>
          <a:bodyPr/>
          <a:lstStyle/>
          <a:p>
            <a:fld id="{9C66BA63-C555-4964-A668-BAD32B65DE39}" type="slidenum">
              <a:rPr lang="en-US" smtClean="0"/>
              <a:t>43</a:t>
            </a:fld>
            <a:endParaRPr lang="en-US" dirty="0"/>
          </a:p>
        </p:txBody>
      </p:sp>
    </p:spTree>
    <p:extLst>
      <p:ext uri="{BB962C8B-B14F-4D97-AF65-F5344CB8AC3E}">
        <p14:creationId xmlns:p14="http://schemas.microsoft.com/office/powerpoint/2010/main" val="3730055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244.177 and 244.179</a:t>
            </a:r>
          </a:p>
        </p:txBody>
      </p:sp>
      <p:sp>
        <p:nvSpPr>
          <p:cNvPr id="4" name="Slide Number Placeholder 3"/>
          <p:cNvSpPr>
            <a:spLocks noGrp="1"/>
          </p:cNvSpPr>
          <p:nvPr>
            <p:ph type="sldNum" sz="quarter" idx="10"/>
          </p:nvPr>
        </p:nvSpPr>
        <p:spPr/>
        <p:txBody>
          <a:bodyPr/>
          <a:lstStyle/>
          <a:p>
            <a:fld id="{9C66BA63-C555-4964-A668-BAD32B65DE39}" type="slidenum">
              <a:rPr lang="en-US" smtClean="0"/>
              <a:t>45</a:t>
            </a:fld>
            <a:endParaRPr lang="en-US" dirty="0"/>
          </a:p>
        </p:txBody>
      </p:sp>
    </p:spTree>
    <p:extLst>
      <p:ext uri="{BB962C8B-B14F-4D97-AF65-F5344CB8AC3E}">
        <p14:creationId xmlns:p14="http://schemas.microsoft.com/office/powerpoint/2010/main" val="38754362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244.177 and 244.179</a:t>
            </a:r>
          </a:p>
        </p:txBody>
      </p:sp>
      <p:sp>
        <p:nvSpPr>
          <p:cNvPr id="4" name="Slide Number Placeholder 3"/>
          <p:cNvSpPr>
            <a:spLocks noGrp="1"/>
          </p:cNvSpPr>
          <p:nvPr>
            <p:ph type="sldNum" sz="quarter" idx="10"/>
          </p:nvPr>
        </p:nvSpPr>
        <p:spPr/>
        <p:txBody>
          <a:bodyPr/>
          <a:lstStyle/>
          <a:p>
            <a:fld id="{9C66BA63-C555-4964-A668-BAD32B65DE39}" type="slidenum">
              <a:rPr lang="en-US" smtClean="0"/>
              <a:t>46</a:t>
            </a:fld>
            <a:endParaRPr lang="en-US" dirty="0"/>
          </a:p>
        </p:txBody>
      </p:sp>
    </p:spTree>
    <p:extLst>
      <p:ext uri="{BB962C8B-B14F-4D97-AF65-F5344CB8AC3E}">
        <p14:creationId xmlns:p14="http://schemas.microsoft.com/office/powerpoint/2010/main" val="1123467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244.040</a:t>
            </a:r>
          </a:p>
        </p:txBody>
      </p:sp>
      <p:sp>
        <p:nvSpPr>
          <p:cNvPr id="4" name="Slide Number Placeholder 3"/>
          <p:cNvSpPr>
            <a:spLocks noGrp="1"/>
          </p:cNvSpPr>
          <p:nvPr>
            <p:ph type="sldNum" sz="quarter" idx="10"/>
          </p:nvPr>
        </p:nvSpPr>
        <p:spPr/>
        <p:txBody>
          <a:bodyPr/>
          <a:lstStyle/>
          <a:p>
            <a:fld id="{9C66BA63-C555-4964-A668-BAD32B65DE39}" type="slidenum">
              <a:rPr lang="en-US" smtClean="0"/>
              <a:t>48</a:t>
            </a:fld>
            <a:endParaRPr lang="en-US" dirty="0"/>
          </a:p>
        </p:txBody>
      </p:sp>
    </p:spTree>
    <p:extLst>
      <p:ext uri="{BB962C8B-B14F-4D97-AF65-F5344CB8AC3E}">
        <p14:creationId xmlns:p14="http://schemas.microsoft.com/office/powerpoint/2010/main" val="6090155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49</a:t>
            </a:fld>
            <a:endParaRPr lang="en-US" dirty="0"/>
          </a:p>
        </p:txBody>
      </p:sp>
    </p:spTree>
    <p:extLst>
      <p:ext uri="{BB962C8B-B14F-4D97-AF65-F5344CB8AC3E}">
        <p14:creationId xmlns:p14="http://schemas.microsoft.com/office/powerpoint/2010/main" val="30308692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244.040 and 244.045</a:t>
            </a:r>
          </a:p>
        </p:txBody>
      </p:sp>
      <p:sp>
        <p:nvSpPr>
          <p:cNvPr id="4" name="Slide Number Placeholder 3"/>
          <p:cNvSpPr>
            <a:spLocks noGrp="1"/>
          </p:cNvSpPr>
          <p:nvPr>
            <p:ph type="sldNum" sz="quarter" idx="10"/>
          </p:nvPr>
        </p:nvSpPr>
        <p:spPr/>
        <p:txBody>
          <a:bodyPr/>
          <a:lstStyle/>
          <a:p>
            <a:fld id="{9C66BA63-C555-4964-A668-BAD32B65DE39}" type="slidenum">
              <a:rPr lang="en-US" smtClean="0"/>
              <a:t>51</a:t>
            </a:fld>
            <a:endParaRPr lang="en-US" dirty="0"/>
          </a:p>
        </p:txBody>
      </p:sp>
    </p:spTree>
    <p:extLst>
      <p:ext uri="{BB962C8B-B14F-4D97-AF65-F5344CB8AC3E}">
        <p14:creationId xmlns:p14="http://schemas.microsoft.com/office/powerpoint/2010/main" val="25831104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52</a:t>
            </a:fld>
            <a:endParaRPr lang="en-US" dirty="0"/>
          </a:p>
        </p:txBody>
      </p:sp>
    </p:spTree>
    <p:extLst>
      <p:ext uri="{BB962C8B-B14F-4D97-AF65-F5344CB8AC3E}">
        <p14:creationId xmlns:p14="http://schemas.microsoft.com/office/powerpoint/2010/main" val="18035561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53</a:t>
            </a:fld>
            <a:endParaRPr lang="en-US" dirty="0"/>
          </a:p>
        </p:txBody>
      </p:sp>
    </p:spTree>
    <p:extLst>
      <p:ext uri="{BB962C8B-B14F-4D97-AF65-F5344CB8AC3E}">
        <p14:creationId xmlns:p14="http://schemas.microsoft.com/office/powerpoint/2010/main" val="7367921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54</a:t>
            </a:fld>
            <a:endParaRPr lang="en-US" dirty="0"/>
          </a:p>
        </p:txBody>
      </p:sp>
    </p:spTree>
    <p:extLst>
      <p:ext uri="{BB962C8B-B14F-4D97-AF65-F5344CB8AC3E}">
        <p14:creationId xmlns:p14="http://schemas.microsoft.com/office/powerpoint/2010/main" val="38020702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244.050</a:t>
            </a:r>
          </a:p>
        </p:txBody>
      </p:sp>
      <p:sp>
        <p:nvSpPr>
          <p:cNvPr id="4" name="Slide Number Placeholder 3"/>
          <p:cNvSpPr>
            <a:spLocks noGrp="1"/>
          </p:cNvSpPr>
          <p:nvPr>
            <p:ph type="sldNum" sz="quarter" idx="10"/>
          </p:nvPr>
        </p:nvSpPr>
        <p:spPr/>
        <p:txBody>
          <a:bodyPr/>
          <a:lstStyle/>
          <a:p>
            <a:fld id="{9C66BA63-C555-4964-A668-BAD32B65DE39}" type="slidenum">
              <a:rPr lang="en-US" smtClean="0"/>
              <a:t>56</a:t>
            </a:fld>
            <a:endParaRPr lang="en-US" dirty="0"/>
          </a:p>
        </p:txBody>
      </p:sp>
    </p:spTree>
    <p:extLst>
      <p:ext uri="{BB962C8B-B14F-4D97-AF65-F5344CB8AC3E}">
        <p14:creationId xmlns:p14="http://schemas.microsoft.com/office/powerpoint/2010/main" val="340904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244.020(15).</a:t>
            </a:r>
          </a:p>
          <a:p>
            <a:endParaRPr lang="en-US" dirty="0"/>
          </a:p>
          <a:p>
            <a:endParaRPr lang="en-US" dirty="0"/>
          </a:p>
          <a:p>
            <a:r>
              <a:rPr lang="en-US" dirty="0"/>
              <a:t>That term is defined as “any person serving the state of Oregon or any of its political subdivisions or any other public body, as an elected official, appointed official, employee or agent, irrespective of whether the person is compensated for the service.   That means all city elected or appointed officials and employees regardless if they are paid for their service.  It may also include some volunteers. </a:t>
            </a:r>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5</a:t>
            </a:fld>
            <a:endParaRPr lang="en-US" dirty="0"/>
          </a:p>
        </p:txBody>
      </p:sp>
    </p:spTree>
    <p:extLst>
      <p:ext uri="{BB962C8B-B14F-4D97-AF65-F5344CB8AC3E}">
        <p14:creationId xmlns:p14="http://schemas.microsoft.com/office/powerpoint/2010/main" val="20832300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57</a:t>
            </a:fld>
            <a:endParaRPr lang="en-US" dirty="0"/>
          </a:p>
        </p:txBody>
      </p:sp>
    </p:spTree>
    <p:extLst>
      <p:ext uri="{BB962C8B-B14F-4D97-AF65-F5344CB8AC3E}">
        <p14:creationId xmlns:p14="http://schemas.microsoft.com/office/powerpoint/2010/main" val="2040795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58</a:t>
            </a:fld>
            <a:endParaRPr lang="en-US" dirty="0"/>
          </a:p>
        </p:txBody>
      </p:sp>
    </p:spTree>
    <p:extLst>
      <p:ext uri="{BB962C8B-B14F-4D97-AF65-F5344CB8AC3E}">
        <p14:creationId xmlns:p14="http://schemas.microsoft.com/office/powerpoint/2010/main" val="9126405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61</a:t>
            </a:fld>
            <a:endParaRPr lang="en-US" dirty="0"/>
          </a:p>
        </p:txBody>
      </p:sp>
    </p:spTree>
    <p:extLst>
      <p:ext uri="{BB962C8B-B14F-4D97-AF65-F5344CB8AC3E}">
        <p14:creationId xmlns:p14="http://schemas.microsoft.com/office/powerpoint/2010/main" val="8417243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62</a:t>
            </a:fld>
            <a:endParaRPr lang="en-US" dirty="0"/>
          </a:p>
        </p:txBody>
      </p:sp>
    </p:spTree>
    <p:extLst>
      <p:ext uri="{BB962C8B-B14F-4D97-AF65-F5344CB8AC3E}">
        <p14:creationId xmlns:p14="http://schemas.microsoft.com/office/powerpoint/2010/main" val="40361587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63</a:t>
            </a:fld>
            <a:endParaRPr lang="en-US" dirty="0"/>
          </a:p>
        </p:txBody>
      </p:sp>
    </p:spTree>
    <p:extLst>
      <p:ext uri="{BB962C8B-B14F-4D97-AF65-F5344CB8AC3E}">
        <p14:creationId xmlns:p14="http://schemas.microsoft.com/office/powerpoint/2010/main" val="261879812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6B012-1121-4CF8-BAFA-93CBF087659F}" type="slidenum">
              <a:rPr lang="en-US" smtClean="0"/>
              <a:t>64</a:t>
            </a:fld>
            <a:endParaRPr lang="en-US" dirty="0"/>
          </a:p>
        </p:txBody>
      </p:sp>
    </p:spTree>
    <p:extLst>
      <p:ext uri="{BB962C8B-B14F-4D97-AF65-F5344CB8AC3E}">
        <p14:creationId xmlns:p14="http://schemas.microsoft.com/office/powerpoint/2010/main" val="1346114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Chapter 244</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Oregon Government Ethics Commission is charged with overseeing the Oregon Government Ethics Law, Lobbyist regulation and the executive session provisions of the Oregon Public Meetings Law.</a:t>
            </a:r>
          </a:p>
          <a:p>
            <a:endParaRPr lang="en-US" dirty="0"/>
          </a:p>
          <a:p>
            <a:r>
              <a:rPr lang="en-US" dirty="0"/>
              <a:t>The commission reviews and investigates ethics complaints or concerns.</a:t>
            </a:r>
          </a:p>
          <a:p>
            <a:r>
              <a:rPr lang="en-US" dirty="0"/>
              <a:t>The commission will either dismiss unwarranted complaints or resolve the matter by settlement or through a contested case hearing.</a:t>
            </a:r>
          </a:p>
          <a:p>
            <a:r>
              <a:rPr lang="en-US" dirty="0"/>
              <a:t>The commission may issue a range of sanctions from a letter of reprimand to civil penalties and forfeitures. </a:t>
            </a:r>
          </a:p>
          <a:p>
            <a:endParaRPr lang="en-US" dirty="0"/>
          </a:p>
          <a:p>
            <a:r>
              <a:rPr lang="en-US" dirty="0"/>
              <a:t>The Commission also issues advice in the form of formal and informal opinions.  An official’s reliance on commission advice  will often be considered during any proceeding.   Recent advice may be accessed on the Commission’s website.</a:t>
            </a:r>
          </a:p>
        </p:txBody>
      </p:sp>
      <p:sp>
        <p:nvSpPr>
          <p:cNvPr id="4" name="Slide Number Placeholder 3"/>
          <p:cNvSpPr>
            <a:spLocks noGrp="1"/>
          </p:cNvSpPr>
          <p:nvPr>
            <p:ph type="sldNum" sz="quarter" idx="10"/>
          </p:nvPr>
        </p:nvSpPr>
        <p:spPr/>
        <p:txBody>
          <a:bodyPr/>
          <a:lstStyle/>
          <a:p>
            <a:fld id="{9C66BA63-C555-4964-A668-BAD32B65DE39}" type="slidenum">
              <a:rPr lang="en-US" smtClean="0"/>
              <a:t>6</a:t>
            </a:fld>
            <a:endParaRPr lang="en-US" dirty="0"/>
          </a:p>
        </p:txBody>
      </p:sp>
    </p:spTree>
    <p:extLst>
      <p:ext uri="{BB962C8B-B14F-4D97-AF65-F5344CB8AC3E}">
        <p14:creationId xmlns:p14="http://schemas.microsoft.com/office/powerpoint/2010/main" val="3007379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won’t cover Lobbying and Executive Sessions in this Course.  </a:t>
            </a:r>
          </a:p>
          <a:p>
            <a:endParaRPr lang="en-US" dirty="0"/>
          </a:p>
          <a:p>
            <a:r>
              <a:rPr lang="en-US" dirty="0"/>
              <a:t>I will be giving a training in Baker City on May 24</a:t>
            </a:r>
            <a:r>
              <a:rPr lang="en-US" baseline="30000" dirty="0"/>
              <a:t>th</a:t>
            </a:r>
            <a:r>
              <a:rPr lang="en-US" dirty="0"/>
              <a:t> on the fundamentals of municipal government – executive sessions will be covered exhaustively in that session.  It’s $25, please register and attend!</a:t>
            </a:r>
          </a:p>
        </p:txBody>
      </p:sp>
      <p:sp>
        <p:nvSpPr>
          <p:cNvPr id="4" name="Slide Number Placeholder 3"/>
          <p:cNvSpPr>
            <a:spLocks noGrp="1"/>
          </p:cNvSpPr>
          <p:nvPr>
            <p:ph type="sldNum" sz="quarter" idx="10"/>
          </p:nvPr>
        </p:nvSpPr>
        <p:spPr/>
        <p:txBody>
          <a:bodyPr/>
          <a:lstStyle/>
          <a:p>
            <a:fld id="{9C66BA63-C555-4964-A668-BAD32B65DE39}" type="slidenum">
              <a:rPr lang="en-US" smtClean="0"/>
              <a:t>7</a:t>
            </a:fld>
            <a:endParaRPr lang="en-US" dirty="0"/>
          </a:p>
        </p:txBody>
      </p:sp>
    </p:spTree>
    <p:extLst>
      <p:ext uri="{BB962C8B-B14F-4D97-AF65-F5344CB8AC3E}">
        <p14:creationId xmlns:p14="http://schemas.microsoft.com/office/powerpoint/2010/main" val="2429336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244.040</a:t>
            </a:r>
          </a:p>
          <a:p>
            <a:endParaRPr lang="en-US" dirty="0"/>
          </a:p>
          <a:p>
            <a:r>
              <a:rPr lang="en-US" dirty="0"/>
              <a:t>Prohibited use of office, also known as the “but for” provisions.</a:t>
            </a:r>
          </a:p>
          <a:p>
            <a:endParaRPr lang="en-US" dirty="0"/>
          </a:p>
          <a:p>
            <a:r>
              <a:rPr lang="en-US" dirty="0"/>
              <a:t>This provision prohibits a public official from using his or her position for financial gain or avoidance, the promise of future employment, using confidential information for personal gain, and representing a client in front of the public body for a fee.</a:t>
            </a:r>
          </a:p>
          <a:p>
            <a:endParaRPr lang="en-US" dirty="0"/>
          </a:p>
          <a:p>
            <a:r>
              <a:rPr lang="en-US" dirty="0"/>
              <a:t>Public officials are prohibited from using or attempting to use their official position or office to obtain financial gain or avoid financial detriment for themselves,   a relative of a household member no matter how minimal,  if the gain or avoidance of detriment would not otherwise be available but for his or her position as a public official.</a:t>
            </a:r>
          </a:p>
          <a:p>
            <a:endParaRPr lang="en-US" dirty="0"/>
          </a:p>
          <a:p>
            <a:r>
              <a:rPr lang="en-US" dirty="0"/>
              <a:t>This means a public official  may not use his or her official position to reap a financial benefit for themselves, a relative or household member.</a:t>
            </a:r>
          </a:p>
          <a:p>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9</a:t>
            </a:fld>
            <a:endParaRPr lang="en-US" dirty="0"/>
          </a:p>
        </p:txBody>
      </p:sp>
    </p:spTree>
    <p:extLst>
      <p:ext uri="{BB962C8B-B14F-4D97-AF65-F5344CB8AC3E}">
        <p14:creationId xmlns:p14="http://schemas.microsoft.com/office/powerpoint/2010/main" val="2693022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ORS 244.040(1)</a:t>
            </a:r>
          </a:p>
          <a:p>
            <a:endParaRPr lang="en-US" dirty="0"/>
          </a:p>
          <a:p>
            <a:r>
              <a:rPr lang="en-US" dirty="0"/>
              <a:t>This means a public official  may not use his or her official position to reap a financial benefit for themselves, a relative or household member.</a:t>
            </a:r>
          </a:p>
          <a:p>
            <a:endParaRPr lang="en-US" dirty="0"/>
          </a:p>
          <a:p>
            <a:endParaRPr lang="en-US" dirty="0"/>
          </a:p>
        </p:txBody>
      </p:sp>
      <p:sp>
        <p:nvSpPr>
          <p:cNvPr id="4" name="Slide Number Placeholder 3"/>
          <p:cNvSpPr>
            <a:spLocks noGrp="1"/>
          </p:cNvSpPr>
          <p:nvPr>
            <p:ph type="sldNum" sz="quarter" idx="10"/>
          </p:nvPr>
        </p:nvSpPr>
        <p:spPr/>
        <p:txBody>
          <a:bodyPr/>
          <a:lstStyle/>
          <a:p>
            <a:fld id="{9C66BA63-C555-4964-A668-BAD32B65DE39}" type="slidenum">
              <a:rPr lang="en-US" smtClean="0"/>
              <a:t>10</a:t>
            </a:fld>
            <a:endParaRPr lang="en-US" dirty="0"/>
          </a:p>
        </p:txBody>
      </p:sp>
    </p:spTree>
    <p:extLst>
      <p:ext uri="{BB962C8B-B14F-4D97-AF65-F5344CB8AC3E}">
        <p14:creationId xmlns:p14="http://schemas.microsoft.com/office/powerpoint/2010/main" val="1629323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823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21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731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1460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970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2792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4390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8010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783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16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465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804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127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595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80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442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200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3/23/2018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598740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oregon.gov/OGEC/Pages/advisory_opinions.aspx"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oregon.gov/OGEC"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hyperlink" Target="mailto:ogec.mail@oregon.gov"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nlife.ca/audio/andrew-fountain-bible-truth"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68CF70B4-DE53-45C3-9C00-E94E5C3F99D0}"/>
              </a:ext>
            </a:extLst>
          </p:cNvPr>
          <p:cNvPicPr>
            <a:picLocks noChangeAspect="1" noChangeArrowheads="1"/>
          </p:cNvPicPr>
          <p:nvPr/>
        </p:nvPicPr>
        <p:blipFill>
          <a:blip r:embed="rId3" cstate="print"/>
          <a:srcRect/>
          <a:stretch>
            <a:fillRect/>
          </a:stretch>
        </p:blipFill>
        <p:spPr bwMode="auto">
          <a:xfrm>
            <a:off x="1430152" y="1208531"/>
            <a:ext cx="4166861" cy="4735069"/>
          </a:xfrm>
          <a:prstGeom prst="rect">
            <a:avLst/>
          </a:prstGeom>
          <a:solidFill>
            <a:srgbClr val="EDEDED"/>
          </a:solidFill>
        </p:spPr>
      </p:pic>
      <p:sp>
        <p:nvSpPr>
          <p:cNvPr id="2" name="Title 1">
            <a:extLst>
              <a:ext uri="{FF2B5EF4-FFF2-40B4-BE49-F238E27FC236}">
                <a16:creationId xmlns:a16="http://schemas.microsoft.com/office/drawing/2014/main" id="{F3853860-916E-43F4-B51F-FF2A1B7961A9}"/>
              </a:ext>
            </a:extLst>
          </p:cNvPr>
          <p:cNvSpPr>
            <a:spLocks noGrp="1"/>
          </p:cNvSpPr>
          <p:nvPr>
            <p:ph type="ctrTitle"/>
          </p:nvPr>
        </p:nvSpPr>
        <p:spPr>
          <a:xfrm>
            <a:off x="6400798" y="1921030"/>
            <a:ext cx="4977051" cy="2085869"/>
          </a:xfrm>
        </p:spPr>
        <p:txBody>
          <a:bodyPr>
            <a:normAutofit/>
          </a:bodyPr>
          <a:lstStyle/>
          <a:p>
            <a:r>
              <a:rPr lang="en-US" dirty="0">
                <a:solidFill>
                  <a:srgbClr val="FFFFFF"/>
                </a:solidFill>
              </a:rPr>
              <a:t>The ethical municipal official</a:t>
            </a:r>
          </a:p>
        </p:txBody>
      </p:sp>
      <p:sp>
        <p:nvSpPr>
          <p:cNvPr id="3" name="Subtitle 2">
            <a:extLst>
              <a:ext uri="{FF2B5EF4-FFF2-40B4-BE49-F238E27FC236}">
                <a16:creationId xmlns:a16="http://schemas.microsoft.com/office/drawing/2014/main" id="{89A436D3-8D32-4B22-9757-4E04FD86BE33}"/>
              </a:ext>
            </a:extLst>
          </p:cNvPr>
          <p:cNvSpPr>
            <a:spLocks noGrp="1"/>
          </p:cNvSpPr>
          <p:nvPr>
            <p:ph type="subTitle" idx="1"/>
          </p:nvPr>
        </p:nvSpPr>
        <p:spPr>
          <a:xfrm>
            <a:off x="6831366" y="4006899"/>
            <a:ext cx="4115917" cy="944242"/>
          </a:xfrm>
        </p:spPr>
        <p:txBody>
          <a:bodyPr>
            <a:normAutofit fontScale="85000" lnSpcReduction="10000"/>
          </a:bodyPr>
          <a:lstStyle/>
          <a:p>
            <a:r>
              <a:rPr lang="en-US" dirty="0">
                <a:solidFill>
                  <a:srgbClr val="FF0000"/>
                </a:solidFill>
              </a:rPr>
              <a:t>Understanding Your Basic Obligations and Responsibilities </a:t>
            </a:r>
          </a:p>
        </p:txBody>
      </p:sp>
    </p:spTree>
    <p:extLst>
      <p:ext uri="{BB962C8B-B14F-4D97-AF65-F5344CB8AC3E}">
        <p14:creationId xmlns:p14="http://schemas.microsoft.com/office/powerpoint/2010/main" val="2813385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a:xfrm>
            <a:off x="919118" y="517348"/>
            <a:ext cx="10353761" cy="1144184"/>
          </a:xfrm>
        </p:spPr>
        <p:txBody>
          <a:bodyPr/>
          <a:lstStyle/>
          <a:p>
            <a:r>
              <a:rPr lang="en-US" dirty="0">
                <a:solidFill>
                  <a:schemeClr val="accent2"/>
                </a:solidFill>
                <a:cs typeface="Arial" panose="020B0604020202020204" pitchFamily="34" charset="0"/>
              </a:rPr>
              <a:t>Financial Gain or Avoidance</a:t>
            </a:r>
            <a:endParaRPr lang="en-US" dirty="0">
              <a:solidFill>
                <a:schemeClr val="accent2"/>
              </a:solidFill>
            </a:endParaRPr>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a:xfrm>
            <a:off x="581192" y="1661532"/>
            <a:ext cx="11029615" cy="5023748"/>
          </a:xfrm>
        </p:spPr>
        <p:txBody>
          <a:bodyPr anchor="t">
            <a:normAutofit fontScale="92500" lnSpcReduction="20000"/>
          </a:bodyPr>
          <a:lstStyle/>
          <a:p>
            <a:r>
              <a:rPr lang="en-US" sz="2400" dirty="0"/>
              <a:t>Public Officials are prohibited from using or attempting to use their official position or office to:</a:t>
            </a:r>
          </a:p>
          <a:p>
            <a:pPr lvl="1"/>
            <a:r>
              <a:rPr lang="en-US" sz="2400" dirty="0"/>
              <a:t> Obtain financial gain, or</a:t>
            </a:r>
          </a:p>
          <a:p>
            <a:pPr lvl="1"/>
            <a:r>
              <a:rPr lang="en-US" sz="2400" dirty="0"/>
              <a:t>Avoid financial detriment</a:t>
            </a:r>
          </a:p>
          <a:p>
            <a:pPr marL="457200" lvl="1" indent="0">
              <a:buNone/>
            </a:pPr>
            <a:endParaRPr lang="en-US" sz="2400" dirty="0"/>
          </a:p>
          <a:p>
            <a:r>
              <a:rPr lang="en-US" sz="2400" dirty="0"/>
              <a:t>For themselves, a relative or a household member</a:t>
            </a:r>
          </a:p>
          <a:p>
            <a:pPr marL="0" indent="0">
              <a:buNone/>
            </a:pPr>
            <a:endParaRPr lang="en-US" sz="2400" dirty="0"/>
          </a:p>
          <a:p>
            <a:r>
              <a:rPr lang="en-US" sz="2400" b="1" u="sng" dirty="0">
                <a:solidFill>
                  <a:schemeClr val="tx1"/>
                </a:solidFill>
              </a:rPr>
              <a:t>No matter how minimal</a:t>
            </a:r>
          </a:p>
          <a:p>
            <a:pPr marL="0" indent="0">
              <a:buNone/>
            </a:pPr>
            <a:endParaRPr lang="en-US" sz="2400" b="1" u="sng" dirty="0">
              <a:solidFill>
                <a:schemeClr val="tx1"/>
              </a:solidFill>
            </a:endParaRPr>
          </a:p>
          <a:p>
            <a:r>
              <a:rPr lang="en-US" sz="2400" dirty="0"/>
              <a:t>If the gain or avoidance of detriment would not otherwise be available </a:t>
            </a:r>
            <a:r>
              <a:rPr lang="en-US" sz="2400" b="1" u="sng" dirty="0">
                <a:solidFill>
                  <a:schemeClr val="tx1"/>
                </a:solidFill>
              </a:rPr>
              <a:t>but for </a:t>
            </a:r>
            <a:r>
              <a:rPr lang="en-US" sz="2400" dirty="0"/>
              <a:t>the public official’s holding of his or her office or position the gain or avoidance is a violation of the Ethics Law.</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8097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51177-3584-4D93-9C09-9B34484E7903}"/>
              </a:ext>
            </a:extLst>
          </p:cNvPr>
          <p:cNvSpPr>
            <a:spLocks noGrp="1"/>
          </p:cNvSpPr>
          <p:nvPr>
            <p:ph type="title"/>
          </p:nvPr>
        </p:nvSpPr>
        <p:spPr>
          <a:xfrm>
            <a:off x="869190" y="175808"/>
            <a:ext cx="10353761" cy="1326321"/>
          </a:xfrm>
        </p:spPr>
        <p:txBody>
          <a:bodyPr/>
          <a:lstStyle/>
          <a:p>
            <a:r>
              <a:rPr lang="en-US" dirty="0">
                <a:solidFill>
                  <a:schemeClr val="accent2"/>
                </a:solidFill>
              </a:rPr>
              <a:t>“Relative”</a:t>
            </a:r>
          </a:p>
        </p:txBody>
      </p:sp>
      <p:sp>
        <p:nvSpPr>
          <p:cNvPr id="3" name="Content Placeholder 2">
            <a:extLst>
              <a:ext uri="{FF2B5EF4-FFF2-40B4-BE49-F238E27FC236}">
                <a16:creationId xmlns:a16="http://schemas.microsoft.com/office/drawing/2014/main" id="{D158A650-274D-4CD8-BBBD-CF7BBDB88040}"/>
              </a:ext>
            </a:extLst>
          </p:cNvPr>
          <p:cNvSpPr>
            <a:spLocks noGrp="1"/>
          </p:cNvSpPr>
          <p:nvPr>
            <p:ph idx="1"/>
          </p:nvPr>
        </p:nvSpPr>
        <p:spPr>
          <a:xfrm>
            <a:off x="581192" y="1945819"/>
            <a:ext cx="11326328" cy="4912181"/>
          </a:xfrm>
        </p:spPr>
        <p:txBody>
          <a:bodyPr anchor="t">
            <a:noAutofit/>
          </a:bodyPr>
          <a:lstStyle/>
          <a:p>
            <a:r>
              <a:rPr lang="en-US" sz="2400" dirty="0"/>
              <a:t>Spouse;</a:t>
            </a:r>
          </a:p>
          <a:p>
            <a:r>
              <a:rPr lang="en-US" sz="2400" dirty="0"/>
              <a:t>Child or child-in-law;</a:t>
            </a:r>
          </a:p>
          <a:p>
            <a:r>
              <a:rPr lang="en-US" sz="2400" dirty="0"/>
              <a:t>Parents and stepparents</a:t>
            </a:r>
          </a:p>
          <a:p>
            <a:r>
              <a:rPr lang="en-US" sz="2400" dirty="0"/>
              <a:t>Siblings and stepsiblings;</a:t>
            </a:r>
          </a:p>
          <a:p>
            <a:r>
              <a:rPr lang="en-US" sz="2400" dirty="0"/>
              <a:t>Same members of the official’s in-laws (spouse’s child, spouse’s parent, spouse’s sibling);</a:t>
            </a:r>
          </a:p>
          <a:p>
            <a:r>
              <a:rPr lang="en-US" sz="2400" dirty="0"/>
              <a:t>Anyone for whom the public official has a legal support obligation; </a:t>
            </a:r>
          </a:p>
          <a:p>
            <a:r>
              <a:rPr lang="en-US" sz="2400" dirty="0"/>
              <a:t>Anyone receiving benefits of the public official’s public employment; and/or</a:t>
            </a:r>
          </a:p>
          <a:p>
            <a:r>
              <a:rPr lang="en-US" sz="2400" dirty="0"/>
              <a:t>Anyone from whom the public official received a benefit of employment.</a:t>
            </a:r>
          </a:p>
        </p:txBody>
      </p:sp>
      <p:grpSp>
        <p:nvGrpSpPr>
          <p:cNvPr id="4" name="Group 3">
            <a:extLst>
              <a:ext uri="{FF2B5EF4-FFF2-40B4-BE49-F238E27FC236}">
                <a16:creationId xmlns:a16="http://schemas.microsoft.com/office/drawing/2014/main" id="{514B73E6-2F04-4561-8CEC-FE26EF91B70F}"/>
              </a:ext>
            </a:extLst>
          </p:cNvPr>
          <p:cNvGrpSpPr/>
          <p:nvPr/>
        </p:nvGrpSpPr>
        <p:grpSpPr>
          <a:xfrm>
            <a:off x="581192" y="159012"/>
            <a:ext cx="3284751" cy="1803603"/>
            <a:chOff x="1240949" y="4601508"/>
            <a:chExt cx="3284751" cy="1920675"/>
          </a:xfrm>
        </p:grpSpPr>
        <p:sp>
          <p:nvSpPr>
            <p:cNvPr id="5" name="Explosion: 14 Points 4">
              <a:extLst>
                <a:ext uri="{FF2B5EF4-FFF2-40B4-BE49-F238E27FC236}">
                  <a16:creationId xmlns:a16="http://schemas.microsoft.com/office/drawing/2014/main" id="{47C46023-1A8D-498E-8589-F7FE2FEF976D}"/>
                </a:ext>
              </a:extLst>
            </p:cNvPr>
            <p:cNvSpPr/>
            <p:nvPr/>
          </p:nvSpPr>
          <p:spPr>
            <a:xfrm>
              <a:off x="1240949" y="4601508"/>
              <a:ext cx="3284751" cy="1920675"/>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7589FEB9-D313-4B18-B21A-D86D1D7A488F}"/>
                </a:ext>
              </a:extLst>
            </p:cNvPr>
            <p:cNvSpPr txBox="1"/>
            <p:nvPr/>
          </p:nvSpPr>
          <p:spPr>
            <a:xfrm rot="20079656">
              <a:off x="1721904" y="5238680"/>
              <a:ext cx="2322840" cy="646331"/>
            </a:xfrm>
            <a:prstGeom prst="rect">
              <a:avLst/>
            </a:prstGeom>
            <a:noFill/>
          </p:spPr>
          <p:txBody>
            <a:bodyPr wrap="square" rtlCol="0">
              <a:spAutoFit/>
            </a:bodyPr>
            <a:lstStyle/>
            <a:p>
              <a:r>
                <a:rPr lang="en-US" sz="3600" dirty="0">
                  <a:solidFill>
                    <a:schemeClr val="bg1"/>
                  </a:solidFill>
                </a:rPr>
                <a:t>Definition:</a:t>
              </a:r>
            </a:p>
          </p:txBody>
        </p:sp>
      </p:grpSp>
    </p:spTree>
    <p:extLst>
      <p:ext uri="{BB962C8B-B14F-4D97-AF65-F5344CB8AC3E}">
        <p14:creationId xmlns:p14="http://schemas.microsoft.com/office/powerpoint/2010/main" val="280955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5B087-D12B-4E92-A24A-941189A64AF5}"/>
              </a:ext>
            </a:extLst>
          </p:cNvPr>
          <p:cNvSpPr>
            <a:spLocks noGrp="1"/>
          </p:cNvSpPr>
          <p:nvPr>
            <p:ph type="title"/>
          </p:nvPr>
        </p:nvSpPr>
        <p:spPr/>
        <p:txBody>
          <a:bodyPr/>
          <a:lstStyle/>
          <a:p>
            <a:r>
              <a:rPr lang="en-US" dirty="0"/>
              <a:t>			</a:t>
            </a:r>
            <a:r>
              <a:rPr lang="en-US" dirty="0">
                <a:solidFill>
                  <a:schemeClr val="accent2"/>
                </a:solidFill>
              </a:rPr>
              <a:t>member of the household</a:t>
            </a:r>
          </a:p>
        </p:txBody>
      </p:sp>
      <p:sp>
        <p:nvSpPr>
          <p:cNvPr id="3" name="Content Placeholder 2">
            <a:extLst>
              <a:ext uri="{FF2B5EF4-FFF2-40B4-BE49-F238E27FC236}">
                <a16:creationId xmlns:a16="http://schemas.microsoft.com/office/drawing/2014/main" id="{B696FF27-19F2-4F37-9147-1439BBB4B19D}"/>
              </a:ext>
            </a:extLst>
          </p:cNvPr>
          <p:cNvSpPr>
            <a:spLocks noGrp="1"/>
          </p:cNvSpPr>
          <p:nvPr>
            <p:ph idx="1"/>
          </p:nvPr>
        </p:nvSpPr>
        <p:spPr>
          <a:xfrm>
            <a:off x="913795" y="2832045"/>
            <a:ext cx="10353762" cy="1137790"/>
          </a:xfrm>
        </p:spPr>
        <p:txBody>
          <a:bodyPr anchor="t">
            <a:normAutofit/>
          </a:bodyPr>
          <a:lstStyle/>
          <a:p>
            <a:pPr marL="0" indent="0" algn="ctr">
              <a:buNone/>
            </a:pPr>
            <a:r>
              <a:rPr lang="en-US" sz="2800" dirty="0"/>
              <a:t>Any person who resides with the public official or candidate. </a:t>
            </a:r>
          </a:p>
        </p:txBody>
      </p:sp>
      <p:grpSp>
        <p:nvGrpSpPr>
          <p:cNvPr id="4" name="Group 3">
            <a:extLst>
              <a:ext uri="{FF2B5EF4-FFF2-40B4-BE49-F238E27FC236}">
                <a16:creationId xmlns:a16="http://schemas.microsoft.com/office/drawing/2014/main" id="{8F8BE6FB-9B95-424A-AD7E-4DF16A2AC22D}"/>
              </a:ext>
            </a:extLst>
          </p:cNvPr>
          <p:cNvGrpSpPr/>
          <p:nvPr/>
        </p:nvGrpSpPr>
        <p:grpSpPr>
          <a:xfrm>
            <a:off x="581193" y="330217"/>
            <a:ext cx="3284751" cy="1920675"/>
            <a:chOff x="1240949" y="4601508"/>
            <a:chExt cx="3284751" cy="1920675"/>
          </a:xfrm>
        </p:grpSpPr>
        <p:sp>
          <p:nvSpPr>
            <p:cNvPr id="5" name="Explosion: 14 Points 4">
              <a:extLst>
                <a:ext uri="{FF2B5EF4-FFF2-40B4-BE49-F238E27FC236}">
                  <a16:creationId xmlns:a16="http://schemas.microsoft.com/office/drawing/2014/main" id="{28137E95-5616-470B-8C51-BC68C29498CD}"/>
                </a:ext>
              </a:extLst>
            </p:cNvPr>
            <p:cNvSpPr/>
            <p:nvPr/>
          </p:nvSpPr>
          <p:spPr>
            <a:xfrm>
              <a:off x="1240949" y="4601508"/>
              <a:ext cx="3284751" cy="1920675"/>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3C83B01-7345-4EC8-8F03-6088909EEDB3}"/>
                </a:ext>
              </a:extLst>
            </p:cNvPr>
            <p:cNvSpPr txBox="1"/>
            <p:nvPr/>
          </p:nvSpPr>
          <p:spPr>
            <a:xfrm rot="20079656">
              <a:off x="1721904" y="5238680"/>
              <a:ext cx="2322840" cy="646331"/>
            </a:xfrm>
            <a:prstGeom prst="rect">
              <a:avLst/>
            </a:prstGeom>
            <a:noFill/>
          </p:spPr>
          <p:txBody>
            <a:bodyPr wrap="square" rtlCol="0">
              <a:spAutoFit/>
            </a:bodyPr>
            <a:lstStyle/>
            <a:p>
              <a:r>
                <a:rPr lang="en-US" sz="3600" dirty="0">
                  <a:solidFill>
                    <a:schemeClr val="bg1"/>
                  </a:solidFill>
                </a:rPr>
                <a:t>Definition:</a:t>
              </a:r>
            </a:p>
          </p:txBody>
        </p:sp>
      </p:grpSp>
    </p:spTree>
    <p:extLst>
      <p:ext uri="{BB962C8B-B14F-4D97-AF65-F5344CB8AC3E}">
        <p14:creationId xmlns:p14="http://schemas.microsoft.com/office/powerpoint/2010/main" val="2243302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p:txBody>
          <a:bodyPr/>
          <a:lstStyle/>
          <a:p>
            <a:r>
              <a:rPr lang="en-US" dirty="0">
                <a:solidFill>
                  <a:schemeClr val="accent2"/>
                </a:solidFill>
                <a:latin typeface="Arial" panose="020B0604020202020204" pitchFamily="34" charset="0"/>
                <a:cs typeface="Arial" panose="020B0604020202020204" pitchFamily="34" charset="0"/>
              </a:rPr>
              <a:t>Exceptions – What is </a:t>
            </a:r>
            <a:r>
              <a:rPr lang="en-US" i="1" dirty="0">
                <a:solidFill>
                  <a:schemeClr val="accent2"/>
                </a:solidFill>
                <a:latin typeface="Arial" panose="020B0604020202020204" pitchFamily="34" charset="0"/>
                <a:cs typeface="Arial" panose="020B0604020202020204" pitchFamily="34" charset="0"/>
              </a:rPr>
              <a:t>NOT</a:t>
            </a:r>
            <a:r>
              <a:rPr lang="en-US" dirty="0">
                <a:solidFill>
                  <a:schemeClr val="accent2"/>
                </a:solidFill>
                <a:latin typeface="Arial" panose="020B0604020202020204" pitchFamily="34" charset="0"/>
                <a:cs typeface="Arial" panose="020B0604020202020204" pitchFamily="34" charset="0"/>
              </a:rPr>
              <a:t> Financial Gain</a:t>
            </a:r>
            <a:endParaRPr lang="en-US" dirty="0">
              <a:solidFill>
                <a:schemeClr val="accent2"/>
              </a:solidFill>
            </a:endParaRPr>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a:xfrm>
            <a:off x="449112" y="1906176"/>
            <a:ext cx="11029615" cy="4748624"/>
          </a:xfrm>
        </p:spPr>
        <p:txBody>
          <a:bodyPr anchor="t">
            <a:normAutofit/>
          </a:bodyPr>
          <a:lstStyle/>
          <a:p>
            <a:r>
              <a:rPr lang="en-US" sz="2400" dirty="0"/>
              <a:t>Official compensation package</a:t>
            </a:r>
          </a:p>
          <a:p>
            <a:r>
              <a:rPr lang="en-US" sz="2400" dirty="0">
                <a:solidFill>
                  <a:srgbClr val="FF0000"/>
                </a:solidFill>
              </a:rPr>
              <a:t>Honoraria</a:t>
            </a:r>
            <a:r>
              <a:rPr lang="en-US" sz="2400" dirty="0"/>
              <a:t> related to the public official’s position with a max value of $50</a:t>
            </a:r>
          </a:p>
          <a:p>
            <a:r>
              <a:rPr lang="en-US" sz="2400" dirty="0"/>
              <a:t>Reimbursement of approved expenses</a:t>
            </a:r>
          </a:p>
          <a:p>
            <a:r>
              <a:rPr lang="en-US" sz="2400" dirty="0"/>
              <a:t>Unsolicited awards for professional achievement</a:t>
            </a:r>
          </a:p>
          <a:p>
            <a:r>
              <a:rPr lang="en-US" sz="2400" dirty="0">
                <a:solidFill>
                  <a:schemeClr val="tx1"/>
                </a:solidFill>
              </a:rPr>
              <a:t>Certain </a:t>
            </a:r>
            <a:r>
              <a:rPr lang="en-US" sz="2400" dirty="0">
                <a:solidFill>
                  <a:srgbClr val="FF0000"/>
                </a:solidFill>
              </a:rPr>
              <a:t>Gifts</a:t>
            </a:r>
          </a:p>
          <a:p>
            <a:r>
              <a:rPr lang="en-US" sz="2400" dirty="0">
                <a:solidFill>
                  <a:schemeClr val="tx1"/>
                </a:solidFill>
              </a:rPr>
              <a:t>Contributions to a legal expense trust fund.</a:t>
            </a:r>
          </a:p>
          <a:p>
            <a:pPr lvl="2"/>
            <a:endParaRPr lang="en-US" dirty="0"/>
          </a:p>
          <a:p>
            <a:pPr marL="0" indent="0">
              <a:buNone/>
            </a:pPr>
            <a:endParaRPr lang="en-US" dirty="0"/>
          </a:p>
        </p:txBody>
      </p:sp>
    </p:spTree>
    <p:extLst>
      <p:ext uri="{BB962C8B-B14F-4D97-AF65-F5344CB8AC3E}">
        <p14:creationId xmlns:p14="http://schemas.microsoft.com/office/powerpoint/2010/main" val="142745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31784-3DAC-4630-ACB3-098E2223D0AA}"/>
              </a:ext>
            </a:extLst>
          </p:cNvPr>
          <p:cNvSpPr>
            <a:spLocks noGrp="1"/>
          </p:cNvSpPr>
          <p:nvPr>
            <p:ph type="title"/>
          </p:nvPr>
        </p:nvSpPr>
        <p:spPr/>
        <p:txBody>
          <a:bodyPr/>
          <a:lstStyle/>
          <a:p>
            <a:r>
              <a:rPr lang="en-US" dirty="0">
                <a:solidFill>
                  <a:schemeClr val="accent2"/>
                </a:solidFill>
              </a:rPr>
              <a:t>Honoraria </a:t>
            </a:r>
            <a:r>
              <a:rPr lang="en-US" dirty="0"/>
              <a:t> </a:t>
            </a:r>
          </a:p>
        </p:txBody>
      </p:sp>
      <p:sp>
        <p:nvSpPr>
          <p:cNvPr id="3" name="Content Placeholder 2">
            <a:extLst>
              <a:ext uri="{FF2B5EF4-FFF2-40B4-BE49-F238E27FC236}">
                <a16:creationId xmlns:a16="http://schemas.microsoft.com/office/drawing/2014/main" id="{0CA54139-5109-490F-8CE6-89D3419A5A7E}"/>
              </a:ext>
            </a:extLst>
          </p:cNvPr>
          <p:cNvSpPr>
            <a:spLocks noGrp="1"/>
          </p:cNvSpPr>
          <p:nvPr>
            <p:ph idx="1"/>
          </p:nvPr>
        </p:nvSpPr>
        <p:spPr>
          <a:xfrm>
            <a:off x="913794" y="2289206"/>
            <a:ext cx="10353762" cy="3695136"/>
          </a:xfrm>
        </p:spPr>
        <p:txBody>
          <a:bodyPr anchor="t">
            <a:normAutofit/>
          </a:bodyPr>
          <a:lstStyle/>
          <a:p>
            <a:r>
              <a:rPr lang="en-US" sz="2400" dirty="0"/>
              <a:t>Payment or something of economic value given in exchange for services upon which custom or propriety prevents the setting of a price.</a:t>
            </a:r>
            <a:br>
              <a:rPr lang="en-US" sz="2400" dirty="0"/>
            </a:br>
            <a:endParaRPr lang="en-US" sz="2400" dirty="0"/>
          </a:p>
          <a:p>
            <a:r>
              <a:rPr lang="en-US" sz="2400" dirty="0"/>
              <a:t>Services include: speeches or other services rendered in connection with an event.</a:t>
            </a:r>
          </a:p>
        </p:txBody>
      </p:sp>
      <p:grpSp>
        <p:nvGrpSpPr>
          <p:cNvPr id="4" name="Group 3">
            <a:extLst>
              <a:ext uri="{FF2B5EF4-FFF2-40B4-BE49-F238E27FC236}">
                <a16:creationId xmlns:a16="http://schemas.microsoft.com/office/drawing/2014/main" id="{3410CBF7-8B08-481F-BDBB-BA9416061973}"/>
              </a:ext>
            </a:extLst>
          </p:cNvPr>
          <p:cNvGrpSpPr/>
          <p:nvPr/>
        </p:nvGrpSpPr>
        <p:grpSpPr>
          <a:xfrm>
            <a:off x="514286" y="175389"/>
            <a:ext cx="3284751" cy="1920675"/>
            <a:chOff x="1240949" y="4601508"/>
            <a:chExt cx="3284751" cy="1920675"/>
          </a:xfrm>
        </p:grpSpPr>
        <p:sp>
          <p:nvSpPr>
            <p:cNvPr id="5" name="Explosion: 14 Points 4">
              <a:extLst>
                <a:ext uri="{FF2B5EF4-FFF2-40B4-BE49-F238E27FC236}">
                  <a16:creationId xmlns:a16="http://schemas.microsoft.com/office/drawing/2014/main" id="{A98C535C-71CE-4D86-89A9-BBD8301A74B1}"/>
                </a:ext>
              </a:extLst>
            </p:cNvPr>
            <p:cNvSpPr/>
            <p:nvPr/>
          </p:nvSpPr>
          <p:spPr>
            <a:xfrm>
              <a:off x="1240949" y="4601508"/>
              <a:ext cx="3284751" cy="1920675"/>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1265D94-9D56-40DB-A1C8-0E9196E6E76C}"/>
                </a:ext>
              </a:extLst>
            </p:cNvPr>
            <p:cNvSpPr txBox="1"/>
            <p:nvPr/>
          </p:nvSpPr>
          <p:spPr>
            <a:xfrm rot="20079656">
              <a:off x="1721904" y="5238680"/>
              <a:ext cx="2322840" cy="646331"/>
            </a:xfrm>
            <a:prstGeom prst="rect">
              <a:avLst/>
            </a:prstGeom>
            <a:noFill/>
          </p:spPr>
          <p:txBody>
            <a:bodyPr wrap="square" rtlCol="0">
              <a:spAutoFit/>
            </a:bodyPr>
            <a:lstStyle/>
            <a:p>
              <a:r>
                <a:rPr lang="en-US" sz="3600" dirty="0">
                  <a:solidFill>
                    <a:schemeClr val="bg1"/>
                  </a:solidFill>
                </a:rPr>
                <a:t>Definition:</a:t>
              </a:r>
            </a:p>
          </p:txBody>
        </p:sp>
      </p:grpSp>
    </p:spTree>
    <p:extLst>
      <p:ext uri="{BB962C8B-B14F-4D97-AF65-F5344CB8AC3E}">
        <p14:creationId xmlns:p14="http://schemas.microsoft.com/office/powerpoint/2010/main" val="117564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p:txBody>
          <a:bodyPr/>
          <a:lstStyle/>
          <a:p>
            <a:r>
              <a:rPr lang="en-US" dirty="0">
                <a:solidFill>
                  <a:schemeClr val="accent2"/>
                </a:solidFill>
                <a:latin typeface="Arial" panose="020B0604020202020204" pitchFamily="34" charset="0"/>
                <a:cs typeface="Arial" panose="020B0604020202020204" pitchFamily="34" charset="0"/>
              </a:rPr>
              <a:t>Financial Gain Hypothetical #1</a:t>
            </a:r>
            <a:endParaRPr lang="en-US" dirty="0">
              <a:solidFill>
                <a:schemeClr val="accent2"/>
              </a:solidFill>
            </a:endParaRPr>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a:xfrm>
            <a:off x="581192" y="2180496"/>
            <a:ext cx="11029615" cy="4342224"/>
          </a:xfrm>
        </p:spPr>
        <p:txBody>
          <a:bodyPr anchor="t">
            <a:normAutofit/>
          </a:bodyPr>
          <a:lstStyle/>
          <a:p>
            <a:r>
              <a:rPr lang="en-US" sz="3100" dirty="0"/>
              <a:t>A volunteer firefighter borrows the fire department’s power washer to clean the exterior of his private residence</a:t>
            </a:r>
          </a:p>
          <a:p>
            <a:pPr marL="0" indent="0">
              <a:buNone/>
            </a:pPr>
            <a:endParaRPr lang="en-US" sz="3100" dirty="0"/>
          </a:p>
          <a:p>
            <a:pPr marL="0" indent="0">
              <a:buNone/>
            </a:pPr>
            <a:endParaRPr lang="en-US" sz="3100" dirty="0"/>
          </a:p>
          <a:p>
            <a:pPr marL="0" indent="0" algn="ctr">
              <a:buNone/>
            </a:pPr>
            <a:r>
              <a:rPr lang="en-US" sz="3100" dirty="0">
                <a:solidFill>
                  <a:srgbClr val="FF0000"/>
                </a:solidFill>
              </a:rPr>
              <a:t>Can the firefighter use the department’s power washer?</a:t>
            </a:r>
          </a:p>
        </p:txBody>
      </p:sp>
    </p:spTree>
    <p:extLst>
      <p:ext uri="{BB962C8B-B14F-4D97-AF65-F5344CB8AC3E}">
        <p14:creationId xmlns:p14="http://schemas.microsoft.com/office/powerpoint/2010/main" val="93918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600C0-1034-45B5-AF5F-D6845E947915}"/>
              </a:ext>
            </a:extLst>
          </p:cNvPr>
          <p:cNvSpPr>
            <a:spLocks noGrp="1"/>
          </p:cNvSpPr>
          <p:nvPr>
            <p:ph type="title"/>
          </p:nvPr>
        </p:nvSpPr>
        <p:spPr>
          <a:xfrm>
            <a:off x="913795" y="553844"/>
            <a:ext cx="10353761" cy="1326321"/>
          </a:xfrm>
        </p:spPr>
        <p:txBody>
          <a:bodyPr/>
          <a:lstStyle/>
          <a:p>
            <a:r>
              <a:rPr lang="en-US" dirty="0">
                <a:solidFill>
                  <a:schemeClr val="accent2"/>
                </a:solidFill>
                <a:latin typeface="Arial" panose="020B0604020202020204" pitchFamily="34" charset="0"/>
                <a:cs typeface="Arial" panose="020B0604020202020204" pitchFamily="34" charset="0"/>
              </a:rPr>
              <a:t>Financial Gain Hypothetical #2</a:t>
            </a:r>
            <a:endParaRPr lang="en-US" dirty="0"/>
          </a:p>
        </p:txBody>
      </p:sp>
      <p:sp>
        <p:nvSpPr>
          <p:cNvPr id="3" name="Content Placeholder 2">
            <a:extLst>
              <a:ext uri="{FF2B5EF4-FFF2-40B4-BE49-F238E27FC236}">
                <a16:creationId xmlns:a16="http://schemas.microsoft.com/office/drawing/2014/main" id="{D96DFC97-2EBB-4D30-A6F2-F3F8306DA93C}"/>
              </a:ext>
            </a:extLst>
          </p:cNvPr>
          <p:cNvSpPr>
            <a:spLocks noGrp="1"/>
          </p:cNvSpPr>
          <p:nvPr>
            <p:ph idx="1"/>
          </p:nvPr>
        </p:nvSpPr>
        <p:spPr>
          <a:xfrm>
            <a:off x="913795" y="2096064"/>
            <a:ext cx="10353762" cy="4193224"/>
          </a:xfrm>
        </p:spPr>
        <p:txBody>
          <a:bodyPr>
            <a:normAutofit/>
          </a:bodyPr>
          <a:lstStyle/>
          <a:p>
            <a:r>
              <a:rPr lang="en-US" sz="3100" dirty="0"/>
              <a:t>A staff member installs Microsoft Word on her personal computer using a bulk license purchased by the city used for city-owned devices.</a:t>
            </a:r>
          </a:p>
          <a:p>
            <a:pPr marL="0" indent="0">
              <a:buNone/>
            </a:pPr>
            <a:endParaRPr lang="en-US" dirty="0"/>
          </a:p>
          <a:p>
            <a:pPr marL="0" indent="0" algn="ctr">
              <a:buNone/>
            </a:pPr>
            <a:endParaRPr lang="en-US" dirty="0"/>
          </a:p>
          <a:p>
            <a:pPr marL="0" indent="0" algn="ctr">
              <a:buNone/>
            </a:pPr>
            <a:r>
              <a:rPr lang="en-US" sz="3100" dirty="0">
                <a:solidFill>
                  <a:srgbClr val="FF0000"/>
                </a:solidFill>
              </a:rPr>
              <a:t>Can the employee install Microsoft on her personal computer using the city’s license? </a:t>
            </a:r>
          </a:p>
        </p:txBody>
      </p:sp>
    </p:spTree>
    <p:extLst>
      <p:ext uri="{BB962C8B-B14F-4D97-AF65-F5344CB8AC3E}">
        <p14:creationId xmlns:p14="http://schemas.microsoft.com/office/powerpoint/2010/main" val="27828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600B0-B912-4BC8-8A7B-7B176226F55B}"/>
              </a:ext>
            </a:extLst>
          </p:cNvPr>
          <p:cNvSpPr>
            <a:spLocks noGrp="1"/>
          </p:cNvSpPr>
          <p:nvPr>
            <p:ph type="title"/>
          </p:nvPr>
        </p:nvSpPr>
        <p:spPr/>
        <p:txBody>
          <a:bodyPr/>
          <a:lstStyle/>
          <a:p>
            <a:r>
              <a:rPr lang="en-US" dirty="0">
                <a:solidFill>
                  <a:schemeClr val="accent2"/>
                </a:solidFill>
                <a:latin typeface="Arial" panose="020B0604020202020204" pitchFamily="34" charset="0"/>
                <a:cs typeface="Arial" panose="020B0604020202020204" pitchFamily="34" charset="0"/>
              </a:rPr>
              <a:t>Financial gain Hypothetical #3</a:t>
            </a:r>
            <a:endParaRPr lang="en-US" dirty="0"/>
          </a:p>
        </p:txBody>
      </p:sp>
      <p:sp>
        <p:nvSpPr>
          <p:cNvPr id="3" name="Content Placeholder 2">
            <a:extLst>
              <a:ext uri="{FF2B5EF4-FFF2-40B4-BE49-F238E27FC236}">
                <a16:creationId xmlns:a16="http://schemas.microsoft.com/office/drawing/2014/main" id="{D3C78031-6173-486D-9970-D3723212887B}"/>
              </a:ext>
            </a:extLst>
          </p:cNvPr>
          <p:cNvSpPr>
            <a:spLocks noGrp="1"/>
          </p:cNvSpPr>
          <p:nvPr>
            <p:ph idx="1"/>
          </p:nvPr>
        </p:nvSpPr>
        <p:spPr>
          <a:xfrm>
            <a:off x="913795" y="2096063"/>
            <a:ext cx="10353762" cy="4460853"/>
          </a:xfrm>
        </p:spPr>
        <p:txBody>
          <a:bodyPr>
            <a:normAutofit fontScale="92500" lnSpcReduction="10000"/>
          </a:bodyPr>
          <a:lstStyle/>
          <a:p>
            <a:r>
              <a:rPr lang="en-US" sz="3100" dirty="0"/>
              <a:t>City police officers provide law enforcement support services for a large private events that saw thousands of attendees.  The event sponsor, a private company, provides the officers with a T-shirt valued at $18.00, a fanny pack valued at $20.00 and a sports bag valued at $50.00</a:t>
            </a:r>
          </a:p>
          <a:p>
            <a:endParaRPr lang="en-US" sz="3100" dirty="0"/>
          </a:p>
          <a:p>
            <a:endParaRPr lang="en-US" sz="3100" dirty="0"/>
          </a:p>
          <a:p>
            <a:pPr marL="0" indent="0" algn="ctr">
              <a:buNone/>
            </a:pPr>
            <a:r>
              <a:rPr lang="en-US" sz="3100" dirty="0">
                <a:solidFill>
                  <a:srgbClr val="FF0000"/>
                </a:solidFill>
              </a:rPr>
              <a:t>Can the officers accept the t-shirt, fanny pack &amp; sports bag?  </a:t>
            </a:r>
          </a:p>
          <a:p>
            <a:endParaRPr lang="en-US" dirty="0"/>
          </a:p>
        </p:txBody>
      </p:sp>
    </p:spTree>
    <p:extLst>
      <p:ext uri="{BB962C8B-B14F-4D97-AF65-F5344CB8AC3E}">
        <p14:creationId xmlns:p14="http://schemas.microsoft.com/office/powerpoint/2010/main" val="1489143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E0C8-878D-4730-90FE-E0D141336A79}"/>
              </a:ext>
            </a:extLst>
          </p:cNvPr>
          <p:cNvSpPr>
            <a:spLocks noGrp="1"/>
          </p:cNvSpPr>
          <p:nvPr>
            <p:ph type="title"/>
          </p:nvPr>
        </p:nvSpPr>
        <p:spPr>
          <a:xfrm>
            <a:off x="913795" y="275063"/>
            <a:ext cx="10353761" cy="1326321"/>
          </a:xfrm>
        </p:spPr>
        <p:txBody>
          <a:bodyPr/>
          <a:lstStyle/>
          <a:p>
            <a:r>
              <a:rPr lang="en-US" dirty="0">
                <a:solidFill>
                  <a:schemeClr val="accent2"/>
                </a:solidFill>
                <a:latin typeface="Arial" panose="020B0604020202020204" pitchFamily="34" charset="0"/>
                <a:cs typeface="Arial" panose="020B0604020202020204" pitchFamily="34" charset="0"/>
              </a:rPr>
              <a:t>Financial gain Hypothetical #4</a:t>
            </a:r>
            <a:endParaRPr lang="en-US" dirty="0"/>
          </a:p>
        </p:txBody>
      </p:sp>
      <p:sp>
        <p:nvSpPr>
          <p:cNvPr id="3" name="Content Placeholder 2">
            <a:extLst>
              <a:ext uri="{FF2B5EF4-FFF2-40B4-BE49-F238E27FC236}">
                <a16:creationId xmlns:a16="http://schemas.microsoft.com/office/drawing/2014/main" id="{81E50CE6-D2A4-4E56-B334-531BC0269CFA}"/>
              </a:ext>
            </a:extLst>
          </p:cNvPr>
          <p:cNvSpPr>
            <a:spLocks noGrp="1"/>
          </p:cNvSpPr>
          <p:nvPr>
            <p:ph idx="1"/>
          </p:nvPr>
        </p:nvSpPr>
        <p:spPr>
          <a:xfrm>
            <a:off x="913794" y="1516200"/>
            <a:ext cx="10353762" cy="5118775"/>
          </a:xfrm>
        </p:spPr>
        <p:txBody>
          <a:bodyPr>
            <a:normAutofit lnSpcReduction="10000"/>
          </a:bodyPr>
          <a:lstStyle/>
          <a:p>
            <a:r>
              <a:rPr lang="en-US" sz="3100" dirty="0"/>
              <a:t>A mayor joins the League in Washington D.C.  for meetings with Oregon’s two U.S. Senators to discuss federal legislation that may harm Oregon municipalities.  The city pays for the Mayor’s airplane ticket on an airline that the Mayor receives airline miles.</a:t>
            </a:r>
          </a:p>
          <a:p>
            <a:pPr marL="0" indent="0">
              <a:buNone/>
            </a:pPr>
            <a:endParaRPr lang="en-US" sz="3100" dirty="0"/>
          </a:p>
          <a:p>
            <a:pPr marL="0" indent="0" algn="ctr">
              <a:buNone/>
            </a:pPr>
            <a:r>
              <a:rPr lang="en-US" sz="3100" dirty="0">
                <a:solidFill>
                  <a:srgbClr val="FF0000"/>
                </a:solidFill>
              </a:rPr>
              <a:t>Can the mayor keep the earned airline miles for later personal use?</a:t>
            </a:r>
          </a:p>
          <a:p>
            <a:pPr marL="0" indent="0">
              <a:buNone/>
            </a:pPr>
            <a:endParaRPr lang="en-US" sz="3100" dirty="0"/>
          </a:p>
          <a:p>
            <a:endParaRPr lang="en-US" dirty="0"/>
          </a:p>
          <a:p>
            <a:endParaRPr lang="en-US" dirty="0"/>
          </a:p>
          <a:p>
            <a:endParaRPr lang="en-US" dirty="0"/>
          </a:p>
        </p:txBody>
      </p:sp>
    </p:spTree>
    <p:extLst>
      <p:ext uri="{BB962C8B-B14F-4D97-AF65-F5344CB8AC3E}">
        <p14:creationId xmlns:p14="http://schemas.microsoft.com/office/powerpoint/2010/main" val="246827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Promise of Future Employment</a:t>
            </a:r>
            <a:endParaRPr lang="en-US" dirty="0"/>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p:txBody>
          <a:bodyPr anchor="t">
            <a:normAutofit/>
          </a:bodyPr>
          <a:lstStyle/>
          <a:p>
            <a:r>
              <a:rPr lang="en-US" sz="2400" dirty="0"/>
              <a:t>A public official may not solicit or receive, either directly or indirectly, and a person may not offer or give to any public official any pledge or promise of future employment, based on any understanding that the vote, official action or judgment of the public official would be influenced by the pledge or promise.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3128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9C3FF-0454-4BBD-AF1F-13A46CD81DD5}"/>
              </a:ext>
            </a:extLst>
          </p:cNvPr>
          <p:cNvSpPr>
            <a:spLocks noGrp="1"/>
          </p:cNvSpPr>
          <p:nvPr>
            <p:ph type="title"/>
          </p:nvPr>
        </p:nvSpPr>
        <p:spPr/>
        <p:txBody>
          <a:bodyPr/>
          <a:lstStyle/>
          <a:p>
            <a:r>
              <a:rPr lang="en-US" dirty="0">
                <a:solidFill>
                  <a:schemeClr val="accent2"/>
                </a:solidFill>
              </a:rPr>
              <a:t>overview</a:t>
            </a:r>
          </a:p>
        </p:txBody>
      </p:sp>
      <p:sp>
        <p:nvSpPr>
          <p:cNvPr id="3" name="Content Placeholder 2">
            <a:extLst>
              <a:ext uri="{FF2B5EF4-FFF2-40B4-BE49-F238E27FC236}">
                <a16:creationId xmlns:a16="http://schemas.microsoft.com/office/drawing/2014/main" id="{EB48CA28-0908-438A-A453-33E6F3B39B4D}"/>
              </a:ext>
            </a:extLst>
          </p:cNvPr>
          <p:cNvSpPr>
            <a:spLocks noGrp="1"/>
          </p:cNvSpPr>
          <p:nvPr>
            <p:ph idx="1"/>
          </p:nvPr>
        </p:nvSpPr>
        <p:spPr/>
        <p:txBody>
          <a:bodyPr/>
          <a:lstStyle/>
          <a:p>
            <a:r>
              <a:rPr lang="en-US" sz="2400" dirty="0"/>
              <a:t>Sources of ethics</a:t>
            </a:r>
          </a:p>
          <a:p>
            <a:r>
              <a:rPr lang="en-US" sz="2400" dirty="0"/>
              <a:t>Who do the ethics laws apply to</a:t>
            </a:r>
          </a:p>
          <a:p>
            <a:r>
              <a:rPr lang="en-US" sz="2400" dirty="0"/>
              <a:t>Who oversees ethics compliance</a:t>
            </a:r>
          </a:p>
          <a:p>
            <a:r>
              <a:rPr lang="en-US" sz="2400" dirty="0"/>
              <a:t>What is prohibited</a:t>
            </a:r>
          </a:p>
          <a:p>
            <a:r>
              <a:rPr lang="en-US" sz="2400" dirty="0"/>
              <a:t>What actions must be taken</a:t>
            </a:r>
          </a:p>
          <a:p>
            <a:endParaRPr lang="en-US" dirty="0"/>
          </a:p>
        </p:txBody>
      </p:sp>
    </p:spTree>
    <p:extLst>
      <p:ext uri="{BB962C8B-B14F-4D97-AF65-F5344CB8AC3E}">
        <p14:creationId xmlns:p14="http://schemas.microsoft.com/office/powerpoint/2010/main" val="3504536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p:txBody>
          <a:bodyPr/>
          <a:lstStyle/>
          <a:p>
            <a:r>
              <a:rPr lang="en-US" dirty="0">
                <a:solidFill>
                  <a:schemeClr val="accent2"/>
                </a:solidFill>
                <a:latin typeface="Arial" panose="020B0604020202020204" pitchFamily="34" charset="0"/>
                <a:cs typeface="Arial" panose="020B0604020202020204" pitchFamily="34" charset="0"/>
              </a:rPr>
              <a:t>Use of Confidential information gained through public office</a:t>
            </a:r>
            <a:endParaRPr lang="en-US" dirty="0">
              <a:solidFill>
                <a:schemeClr val="accent2"/>
              </a:solidFill>
            </a:endParaRPr>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a:xfrm>
            <a:off x="581192" y="2180496"/>
            <a:ext cx="11387288" cy="3678303"/>
          </a:xfrm>
        </p:spPr>
        <p:txBody>
          <a:bodyPr anchor="t">
            <a:normAutofit/>
          </a:bodyPr>
          <a:lstStyle/>
          <a:p>
            <a:r>
              <a:rPr lang="en-US" sz="2400" dirty="0"/>
              <a:t>A public official may not attempt to further his or her personal gain through the use of confidential information gained in the course of or by reason of holding his or her position or the activities of the public official.</a:t>
            </a:r>
          </a:p>
          <a:p>
            <a:pPr marL="0" indent="0">
              <a:buNone/>
            </a:pPr>
            <a:endParaRPr lang="en-US" sz="2400" dirty="0"/>
          </a:p>
          <a:p>
            <a:r>
              <a:rPr lang="en-US" sz="2400" dirty="0"/>
              <a:t>This includes any attempt after the public official ceases to be a public official.</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10017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p:txBody>
          <a:bodyPr/>
          <a:lstStyle/>
          <a:p>
            <a:r>
              <a:rPr lang="en-US" dirty="0">
                <a:solidFill>
                  <a:schemeClr val="accent2"/>
                </a:solidFill>
                <a:latin typeface="Arial" panose="020B0604020202020204" pitchFamily="34" charset="0"/>
                <a:cs typeface="Arial" panose="020B0604020202020204" pitchFamily="34" charset="0"/>
              </a:rPr>
              <a:t>Confidential information hypothetical</a:t>
            </a:r>
            <a:endParaRPr lang="en-US" dirty="0">
              <a:solidFill>
                <a:schemeClr val="accent2"/>
              </a:solidFill>
            </a:endParaRPr>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a:xfrm>
            <a:off x="913795" y="2096063"/>
            <a:ext cx="10353762" cy="4382795"/>
          </a:xfrm>
        </p:spPr>
        <p:txBody>
          <a:bodyPr anchor="t">
            <a:normAutofit/>
          </a:bodyPr>
          <a:lstStyle/>
          <a:p>
            <a:pPr lvl="1"/>
            <a:r>
              <a:rPr lang="en-US" sz="3100" dirty="0">
                <a:solidFill>
                  <a:schemeClr val="tx1"/>
                </a:solidFill>
              </a:rPr>
              <a:t>A former city engineer uses public information gained while employed by the city to submit a bid in response to the city’s request for proposals.</a:t>
            </a:r>
          </a:p>
          <a:p>
            <a:pPr marL="457200" lvl="1" indent="0">
              <a:buNone/>
            </a:pPr>
            <a:endParaRPr lang="en-US" sz="3100" dirty="0"/>
          </a:p>
          <a:p>
            <a:pPr marL="457200" lvl="1" indent="0">
              <a:buNone/>
            </a:pPr>
            <a:endParaRPr lang="en-US" sz="3100" dirty="0">
              <a:solidFill>
                <a:schemeClr val="tx1"/>
              </a:solidFill>
            </a:endParaRPr>
          </a:p>
          <a:p>
            <a:pPr marL="457200" lvl="1" indent="0" algn="ctr">
              <a:buNone/>
            </a:pPr>
            <a:r>
              <a:rPr lang="en-US" sz="3100" dirty="0">
                <a:solidFill>
                  <a:srgbClr val="FF0000"/>
                </a:solidFill>
              </a:rPr>
              <a:t>Did the engineer violate the ethics rules by using the public information in her bid proposal?</a:t>
            </a:r>
          </a:p>
        </p:txBody>
      </p:sp>
    </p:spTree>
    <p:extLst>
      <p:ext uri="{BB962C8B-B14F-4D97-AF65-F5344CB8AC3E}">
        <p14:creationId xmlns:p14="http://schemas.microsoft.com/office/powerpoint/2010/main" val="1714262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a:xfrm>
            <a:off x="581192" y="716444"/>
            <a:ext cx="11029616" cy="1013800"/>
          </a:xfrm>
        </p:spPr>
        <p:txBody>
          <a:bodyPr>
            <a:normAutofit fontScale="90000"/>
          </a:bodyPr>
          <a:lstStyle/>
          <a:p>
            <a:r>
              <a:rPr lang="en-US" dirty="0">
                <a:solidFill>
                  <a:schemeClr val="accent2"/>
                </a:solidFill>
                <a:latin typeface="Arial" panose="020B0604020202020204" pitchFamily="34" charset="0"/>
                <a:cs typeface="Arial" panose="020B0604020202020204" pitchFamily="34" charset="0"/>
              </a:rPr>
              <a:t>Representing a client before a </a:t>
            </a:r>
            <a:br>
              <a:rPr lang="en-US" dirty="0">
                <a:solidFill>
                  <a:schemeClr val="accent2"/>
                </a:solidFill>
                <a:latin typeface="Arial" panose="020B0604020202020204" pitchFamily="34" charset="0"/>
                <a:cs typeface="Arial" panose="020B0604020202020204" pitchFamily="34" charset="0"/>
              </a:rPr>
            </a:br>
            <a:r>
              <a:rPr lang="en-US" dirty="0">
                <a:solidFill>
                  <a:schemeClr val="accent2"/>
                </a:solidFill>
                <a:latin typeface="Arial" panose="020B0604020202020204" pitchFamily="34" charset="0"/>
                <a:cs typeface="Arial" panose="020B0604020202020204" pitchFamily="34" charset="0"/>
              </a:rPr>
              <a:t>governing body for a fee</a:t>
            </a:r>
            <a:endParaRPr lang="en-US" dirty="0">
              <a:solidFill>
                <a:schemeClr val="accent2"/>
              </a:solidFill>
            </a:endParaRPr>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p:txBody>
          <a:bodyPr anchor="t">
            <a:normAutofit/>
          </a:bodyPr>
          <a:lstStyle/>
          <a:p>
            <a:r>
              <a:rPr lang="en-US" sz="2400" dirty="0"/>
              <a:t>A person may not attempt to represent or represent a client for a fee before the governing body of the public body of which the person was a member. </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68468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p:txBody>
          <a:bodyPr/>
          <a:lstStyle/>
          <a:p>
            <a:r>
              <a:rPr lang="en-US" dirty="0">
                <a:solidFill>
                  <a:schemeClr val="accent2"/>
                </a:solidFill>
              </a:rPr>
              <a:t>Representing a client for a fee </a:t>
            </a:r>
            <a:br>
              <a:rPr lang="en-US" dirty="0">
                <a:solidFill>
                  <a:schemeClr val="accent2"/>
                </a:solidFill>
              </a:rPr>
            </a:br>
            <a:r>
              <a:rPr lang="en-US" dirty="0">
                <a:solidFill>
                  <a:schemeClr val="accent2"/>
                </a:solidFill>
              </a:rPr>
              <a:t>hypothetical #1</a:t>
            </a:r>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a:xfrm>
            <a:off x="581192" y="1960577"/>
            <a:ext cx="11184088" cy="4677504"/>
          </a:xfrm>
        </p:spPr>
        <p:txBody>
          <a:bodyPr anchor="t">
            <a:normAutofit/>
          </a:bodyPr>
          <a:lstStyle/>
          <a:p>
            <a:r>
              <a:rPr lang="en-US" sz="2600" dirty="0"/>
              <a:t>A member of the city council, who is an architect, has a developer as a client who has a proposed subdivision to be approved by the city council.  </a:t>
            </a:r>
          </a:p>
          <a:p>
            <a:pPr marL="0" indent="0">
              <a:buNone/>
            </a:pPr>
            <a:endParaRPr lang="en-US" sz="2600" dirty="0"/>
          </a:p>
          <a:p>
            <a:pPr marL="0" indent="0">
              <a:buNone/>
            </a:pPr>
            <a:endParaRPr lang="en-US" sz="2600" dirty="0"/>
          </a:p>
          <a:p>
            <a:pPr marL="0" indent="0">
              <a:buNone/>
            </a:pPr>
            <a:endParaRPr lang="en-US" sz="2600" dirty="0"/>
          </a:p>
          <a:p>
            <a:pPr marL="0" indent="0" algn="ctr">
              <a:buNone/>
            </a:pPr>
            <a:r>
              <a:rPr lang="en-US" sz="2600" dirty="0">
                <a:solidFill>
                  <a:srgbClr val="FF0000"/>
                </a:solidFill>
              </a:rPr>
              <a:t>May the councilor appear in front of the city council acting as an architect on his client developer’s behalf?</a:t>
            </a:r>
          </a:p>
          <a:p>
            <a:pPr marL="0" indent="0">
              <a:buNone/>
            </a:pPr>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9688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C9E16-214F-42C7-8D7E-C1AFC257B815}"/>
              </a:ext>
            </a:extLst>
          </p:cNvPr>
          <p:cNvSpPr>
            <a:spLocks noGrp="1"/>
          </p:cNvSpPr>
          <p:nvPr>
            <p:ph type="title"/>
          </p:nvPr>
        </p:nvSpPr>
        <p:spPr>
          <a:xfrm>
            <a:off x="846887" y="2761785"/>
            <a:ext cx="10353761" cy="1326321"/>
          </a:xfrm>
        </p:spPr>
        <p:txBody>
          <a:bodyPr>
            <a:normAutofit/>
          </a:bodyPr>
          <a:lstStyle/>
          <a:p>
            <a:r>
              <a:rPr lang="en-US" sz="4800" dirty="0">
                <a:solidFill>
                  <a:schemeClr val="accent2"/>
                </a:solidFill>
              </a:rPr>
              <a:t>Conflicts of interest</a:t>
            </a:r>
          </a:p>
        </p:txBody>
      </p:sp>
    </p:spTree>
    <p:extLst>
      <p:ext uri="{BB962C8B-B14F-4D97-AF65-F5344CB8AC3E}">
        <p14:creationId xmlns:p14="http://schemas.microsoft.com/office/powerpoint/2010/main" val="4215742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3CF3-813F-4D3E-A0F7-CADF5073CDD7}"/>
              </a:ext>
            </a:extLst>
          </p:cNvPr>
          <p:cNvSpPr>
            <a:spLocks noGrp="1"/>
          </p:cNvSpPr>
          <p:nvPr>
            <p:ph type="title"/>
          </p:nvPr>
        </p:nvSpPr>
        <p:spPr/>
        <p:txBody>
          <a:bodyPr/>
          <a:lstStyle/>
          <a:p>
            <a:r>
              <a:rPr lang="en-US" dirty="0">
                <a:solidFill>
                  <a:schemeClr val="accent2"/>
                </a:solidFill>
              </a:rPr>
              <a:t>What is a conflict of interest?</a:t>
            </a:r>
          </a:p>
        </p:txBody>
      </p:sp>
      <p:sp>
        <p:nvSpPr>
          <p:cNvPr id="3" name="Content Placeholder 2">
            <a:extLst>
              <a:ext uri="{FF2B5EF4-FFF2-40B4-BE49-F238E27FC236}">
                <a16:creationId xmlns:a16="http://schemas.microsoft.com/office/drawing/2014/main" id="{F4F68D7C-C12B-42B5-9B05-517F9E334FC2}"/>
              </a:ext>
            </a:extLst>
          </p:cNvPr>
          <p:cNvSpPr>
            <a:spLocks noGrp="1"/>
          </p:cNvSpPr>
          <p:nvPr>
            <p:ph idx="1"/>
          </p:nvPr>
        </p:nvSpPr>
        <p:spPr>
          <a:xfrm>
            <a:off x="575867" y="1779803"/>
            <a:ext cx="11029615" cy="4732508"/>
          </a:xfrm>
        </p:spPr>
        <p:txBody>
          <a:bodyPr anchor="t">
            <a:normAutofit/>
          </a:bodyPr>
          <a:lstStyle/>
          <a:p>
            <a:r>
              <a:rPr lang="en-US" sz="2400" dirty="0"/>
              <a:t>Participation in an official action that </a:t>
            </a:r>
            <a:r>
              <a:rPr lang="en-US" sz="2400" i="1" dirty="0"/>
              <a:t>would or could </a:t>
            </a:r>
            <a:r>
              <a:rPr lang="en-US" sz="2400" dirty="0"/>
              <a:t>result in a financial benefit to the public official, a relative or a business in which either are associated.</a:t>
            </a:r>
          </a:p>
          <a:p>
            <a:pPr marL="0" indent="0">
              <a:buNone/>
            </a:pPr>
            <a:endParaRPr lang="en-US" sz="2400" dirty="0"/>
          </a:p>
          <a:p>
            <a:pPr lvl="1"/>
            <a:r>
              <a:rPr lang="en-US" sz="2200" u="sng" dirty="0"/>
              <a:t>Potential conflict</a:t>
            </a:r>
            <a:r>
              <a:rPr lang="en-US" sz="2200" dirty="0"/>
              <a:t>: when the action taken by the public official </a:t>
            </a:r>
            <a:r>
              <a:rPr lang="en-US" sz="2200" i="1" dirty="0"/>
              <a:t>could </a:t>
            </a:r>
            <a:r>
              <a:rPr lang="en-US" sz="2200" dirty="0"/>
              <a:t> have a financial impact on that official, relative or business.</a:t>
            </a:r>
          </a:p>
          <a:p>
            <a:pPr marL="0" indent="0">
              <a:buNone/>
            </a:pPr>
            <a:endParaRPr lang="en-US" sz="2400" dirty="0"/>
          </a:p>
          <a:p>
            <a:pPr lvl="1"/>
            <a:r>
              <a:rPr lang="en-US" sz="2200" u="sng" dirty="0"/>
              <a:t>Actual conflict</a:t>
            </a:r>
            <a:r>
              <a:rPr lang="en-US" sz="2200" dirty="0"/>
              <a:t>: when the action taken by the public official </a:t>
            </a:r>
            <a:r>
              <a:rPr lang="en-US" sz="2200" i="1" dirty="0"/>
              <a:t>would</a:t>
            </a:r>
            <a:r>
              <a:rPr lang="en-US" sz="2200" dirty="0"/>
              <a:t> have a financial impact on that official, relative or business.</a:t>
            </a:r>
          </a:p>
        </p:txBody>
      </p:sp>
    </p:spTree>
    <p:extLst>
      <p:ext uri="{BB962C8B-B14F-4D97-AF65-F5344CB8AC3E}">
        <p14:creationId xmlns:p14="http://schemas.microsoft.com/office/powerpoint/2010/main" val="1330208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3CF3-813F-4D3E-A0F7-CADF5073CDD7}"/>
              </a:ext>
            </a:extLst>
          </p:cNvPr>
          <p:cNvSpPr>
            <a:spLocks noGrp="1"/>
          </p:cNvSpPr>
          <p:nvPr>
            <p:ph type="title"/>
          </p:nvPr>
        </p:nvSpPr>
        <p:spPr/>
        <p:txBody>
          <a:bodyPr/>
          <a:lstStyle/>
          <a:p>
            <a:r>
              <a:rPr lang="en-US" dirty="0">
                <a:solidFill>
                  <a:schemeClr val="accent2"/>
                </a:solidFill>
              </a:rPr>
              <a:t>Potential versus actual </a:t>
            </a:r>
          </a:p>
        </p:txBody>
      </p:sp>
      <p:sp>
        <p:nvSpPr>
          <p:cNvPr id="3" name="Content Placeholder 2">
            <a:extLst>
              <a:ext uri="{FF2B5EF4-FFF2-40B4-BE49-F238E27FC236}">
                <a16:creationId xmlns:a16="http://schemas.microsoft.com/office/drawing/2014/main" id="{F4F68D7C-C12B-42B5-9B05-517F9E334FC2}"/>
              </a:ext>
            </a:extLst>
          </p:cNvPr>
          <p:cNvSpPr>
            <a:spLocks noGrp="1"/>
          </p:cNvSpPr>
          <p:nvPr>
            <p:ph idx="1"/>
          </p:nvPr>
        </p:nvSpPr>
        <p:spPr>
          <a:xfrm>
            <a:off x="913795" y="2096064"/>
            <a:ext cx="10353762" cy="4338190"/>
          </a:xfrm>
        </p:spPr>
        <p:txBody>
          <a:bodyPr anchor="t">
            <a:normAutofit lnSpcReduction="10000"/>
          </a:bodyPr>
          <a:lstStyle/>
          <a:p>
            <a:r>
              <a:rPr lang="en-US" sz="3100" u="sng" dirty="0">
                <a:solidFill>
                  <a:srgbClr val="FF0000"/>
                </a:solidFill>
              </a:rPr>
              <a:t>Potential Conflicts of Interest</a:t>
            </a:r>
          </a:p>
          <a:p>
            <a:pPr lvl="1"/>
            <a:r>
              <a:rPr lang="en-US" sz="3100" dirty="0"/>
              <a:t>The public official must announce or disclose the conflict</a:t>
            </a:r>
          </a:p>
          <a:p>
            <a:pPr marL="457200" lvl="1" indent="0">
              <a:buNone/>
            </a:pPr>
            <a:endParaRPr lang="en-US" sz="3100" dirty="0"/>
          </a:p>
          <a:p>
            <a:r>
              <a:rPr lang="en-US" sz="3100" u="sng" dirty="0">
                <a:solidFill>
                  <a:srgbClr val="FF0000"/>
                </a:solidFill>
              </a:rPr>
              <a:t>Actual Conflicts of Interest</a:t>
            </a:r>
          </a:p>
          <a:p>
            <a:pPr lvl="1"/>
            <a:r>
              <a:rPr lang="en-US" sz="3100" dirty="0"/>
              <a:t>The public official must announce or disclose the conflict </a:t>
            </a:r>
            <a:r>
              <a:rPr lang="en-US" sz="3100" u="sng" dirty="0"/>
              <a:t>and</a:t>
            </a:r>
            <a:r>
              <a:rPr lang="en-US" sz="3100" dirty="0"/>
              <a:t> recuse themselves</a:t>
            </a:r>
          </a:p>
          <a:p>
            <a:endParaRPr lang="en-US" dirty="0"/>
          </a:p>
          <a:p>
            <a:pPr marL="0" indent="0">
              <a:buNone/>
            </a:pPr>
            <a:endParaRPr lang="en-US" dirty="0"/>
          </a:p>
        </p:txBody>
      </p:sp>
    </p:spTree>
    <p:extLst>
      <p:ext uri="{BB962C8B-B14F-4D97-AF65-F5344CB8AC3E}">
        <p14:creationId xmlns:p14="http://schemas.microsoft.com/office/powerpoint/2010/main" val="961224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3CF3-813F-4D3E-A0F7-CADF5073CDD7}"/>
              </a:ext>
            </a:extLst>
          </p:cNvPr>
          <p:cNvSpPr>
            <a:spLocks noGrp="1"/>
          </p:cNvSpPr>
          <p:nvPr>
            <p:ph type="title"/>
          </p:nvPr>
        </p:nvSpPr>
        <p:spPr>
          <a:xfrm>
            <a:off x="919118" y="219307"/>
            <a:ext cx="10353761" cy="1326321"/>
          </a:xfrm>
        </p:spPr>
        <p:txBody>
          <a:bodyPr/>
          <a:lstStyle/>
          <a:p>
            <a:r>
              <a:rPr lang="en-US" dirty="0">
                <a:solidFill>
                  <a:schemeClr val="accent2"/>
                </a:solidFill>
              </a:rPr>
              <a:t>How to disclose a conflict </a:t>
            </a:r>
            <a:br>
              <a:rPr lang="en-US" dirty="0">
                <a:solidFill>
                  <a:schemeClr val="accent2"/>
                </a:solidFill>
              </a:rPr>
            </a:br>
            <a:r>
              <a:rPr lang="en-US" dirty="0">
                <a:solidFill>
                  <a:schemeClr val="accent2"/>
                </a:solidFill>
              </a:rPr>
              <a:t>as a public employee</a:t>
            </a:r>
          </a:p>
        </p:txBody>
      </p:sp>
      <p:sp>
        <p:nvSpPr>
          <p:cNvPr id="3" name="Content Placeholder 2">
            <a:extLst>
              <a:ext uri="{FF2B5EF4-FFF2-40B4-BE49-F238E27FC236}">
                <a16:creationId xmlns:a16="http://schemas.microsoft.com/office/drawing/2014/main" id="{F4F68D7C-C12B-42B5-9B05-517F9E334FC2}"/>
              </a:ext>
            </a:extLst>
          </p:cNvPr>
          <p:cNvSpPr>
            <a:spLocks noGrp="1"/>
          </p:cNvSpPr>
          <p:nvPr>
            <p:ph idx="1"/>
          </p:nvPr>
        </p:nvSpPr>
        <p:spPr>
          <a:xfrm>
            <a:off x="581192" y="1672683"/>
            <a:ext cx="11029615" cy="4850037"/>
          </a:xfrm>
        </p:spPr>
        <p:txBody>
          <a:bodyPr>
            <a:normAutofit/>
          </a:bodyPr>
          <a:lstStyle/>
          <a:p>
            <a:pPr lvl="1"/>
            <a:r>
              <a:rPr lang="en-US" sz="2400" dirty="0"/>
              <a:t>Provide written notice to the person who appointed or employed them.</a:t>
            </a:r>
          </a:p>
          <a:p>
            <a:pPr marL="457200" lvl="1" indent="0">
              <a:buNone/>
            </a:pPr>
            <a:endParaRPr lang="en-US" sz="2400" dirty="0"/>
          </a:p>
          <a:p>
            <a:pPr lvl="1"/>
            <a:r>
              <a:rPr lang="en-US" sz="2400" dirty="0"/>
              <a:t>Must describe the nature of the conflict and request that the appointing authority/employer dispose of the matter.</a:t>
            </a:r>
          </a:p>
          <a:p>
            <a:pPr lvl="2"/>
            <a:r>
              <a:rPr lang="en-US" sz="2400" dirty="0">
                <a:solidFill>
                  <a:srgbClr val="FF0000"/>
                </a:solidFill>
              </a:rPr>
              <a:t>Notice must be provided each subsequent time the conflict arises.</a:t>
            </a:r>
          </a:p>
          <a:p>
            <a:pPr marL="914400" lvl="2" indent="0">
              <a:buNone/>
            </a:pPr>
            <a:endParaRPr lang="en-US" sz="2400" dirty="0"/>
          </a:p>
          <a:p>
            <a:pPr lvl="1"/>
            <a:r>
              <a:rPr lang="en-US" sz="2400" dirty="0"/>
              <a:t>Appointing authority/employer must:</a:t>
            </a:r>
          </a:p>
          <a:p>
            <a:pPr lvl="2"/>
            <a:r>
              <a:rPr lang="en-US" sz="2400" dirty="0"/>
              <a:t>Assign someone else to the task, or</a:t>
            </a:r>
          </a:p>
          <a:p>
            <a:pPr lvl="2"/>
            <a:r>
              <a:rPr lang="en-US" sz="2400" dirty="0"/>
              <a:t>Instruct the employee on how to proceed with the matter.</a:t>
            </a:r>
          </a:p>
          <a:p>
            <a:endParaRPr lang="en-US" dirty="0"/>
          </a:p>
          <a:p>
            <a:endParaRPr lang="en-US" dirty="0"/>
          </a:p>
        </p:txBody>
      </p:sp>
    </p:spTree>
    <p:extLst>
      <p:ext uri="{BB962C8B-B14F-4D97-AF65-F5344CB8AC3E}">
        <p14:creationId xmlns:p14="http://schemas.microsoft.com/office/powerpoint/2010/main" val="1885846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3CF3-813F-4D3E-A0F7-CADF5073CDD7}"/>
              </a:ext>
            </a:extLst>
          </p:cNvPr>
          <p:cNvSpPr>
            <a:spLocks noGrp="1"/>
          </p:cNvSpPr>
          <p:nvPr>
            <p:ph type="title"/>
          </p:nvPr>
        </p:nvSpPr>
        <p:spPr/>
        <p:txBody>
          <a:bodyPr/>
          <a:lstStyle/>
          <a:p>
            <a:r>
              <a:rPr lang="en-US" dirty="0">
                <a:solidFill>
                  <a:schemeClr val="accent2"/>
                </a:solidFill>
              </a:rPr>
              <a:t>How to disclose a conflict</a:t>
            </a:r>
            <a:br>
              <a:rPr lang="en-US" dirty="0">
                <a:solidFill>
                  <a:schemeClr val="accent2"/>
                </a:solidFill>
              </a:rPr>
            </a:br>
            <a:r>
              <a:rPr lang="en-US" dirty="0">
                <a:solidFill>
                  <a:schemeClr val="accent2"/>
                </a:solidFill>
              </a:rPr>
              <a:t>as an elected official</a:t>
            </a:r>
          </a:p>
        </p:txBody>
      </p:sp>
      <p:sp>
        <p:nvSpPr>
          <p:cNvPr id="3" name="Content Placeholder 2">
            <a:extLst>
              <a:ext uri="{FF2B5EF4-FFF2-40B4-BE49-F238E27FC236}">
                <a16:creationId xmlns:a16="http://schemas.microsoft.com/office/drawing/2014/main" id="{F4F68D7C-C12B-42B5-9B05-517F9E334FC2}"/>
              </a:ext>
            </a:extLst>
          </p:cNvPr>
          <p:cNvSpPr>
            <a:spLocks noGrp="1"/>
          </p:cNvSpPr>
          <p:nvPr>
            <p:ph idx="1"/>
          </p:nvPr>
        </p:nvSpPr>
        <p:spPr>
          <a:xfrm>
            <a:off x="581192" y="2180496"/>
            <a:ext cx="11029615" cy="4423504"/>
          </a:xfrm>
        </p:spPr>
        <p:txBody>
          <a:bodyPr anchor="t">
            <a:normAutofit fontScale="92500" lnSpcReduction="10000"/>
          </a:bodyPr>
          <a:lstStyle/>
          <a:p>
            <a:pPr lvl="1"/>
            <a:r>
              <a:rPr lang="en-US" sz="3100" dirty="0"/>
              <a:t>Publicly announce the nature of the conflict.</a:t>
            </a:r>
          </a:p>
          <a:p>
            <a:pPr marL="457200" lvl="1" indent="0">
              <a:buNone/>
            </a:pPr>
            <a:endParaRPr lang="en-US" sz="3100" dirty="0"/>
          </a:p>
          <a:p>
            <a:pPr lvl="1"/>
            <a:r>
              <a:rPr lang="en-US" sz="3100" dirty="0"/>
              <a:t>The notice must be recorded in the official records of the public body.</a:t>
            </a:r>
          </a:p>
          <a:p>
            <a:pPr marL="457200" lvl="1" indent="0">
              <a:buNone/>
            </a:pPr>
            <a:endParaRPr lang="en-US" sz="3100" dirty="0"/>
          </a:p>
          <a:p>
            <a:pPr lvl="1"/>
            <a:r>
              <a:rPr lang="en-US" sz="3100" dirty="0"/>
              <a:t>An announcement of the conflict must be made at each meeting or on each occasion the issue is discussed or debated.</a:t>
            </a:r>
          </a:p>
          <a:p>
            <a:endParaRPr lang="en-US" dirty="0"/>
          </a:p>
          <a:p>
            <a:endParaRPr lang="en-US" dirty="0"/>
          </a:p>
        </p:txBody>
      </p:sp>
    </p:spTree>
    <p:extLst>
      <p:ext uri="{BB962C8B-B14F-4D97-AF65-F5344CB8AC3E}">
        <p14:creationId xmlns:p14="http://schemas.microsoft.com/office/powerpoint/2010/main" val="1828938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3CF3-813F-4D3E-A0F7-CADF5073CDD7}"/>
              </a:ext>
            </a:extLst>
          </p:cNvPr>
          <p:cNvSpPr>
            <a:spLocks noGrp="1"/>
          </p:cNvSpPr>
          <p:nvPr>
            <p:ph type="title"/>
          </p:nvPr>
        </p:nvSpPr>
        <p:spPr>
          <a:xfrm>
            <a:off x="581192" y="467109"/>
            <a:ext cx="11029616" cy="1013800"/>
          </a:xfrm>
        </p:spPr>
        <p:txBody>
          <a:bodyPr/>
          <a:lstStyle/>
          <a:p>
            <a:r>
              <a:rPr lang="en-US" dirty="0">
                <a:solidFill>
                  <a:schemeClr val="accent2"/>
                </a:solidFill>
              </a:rPr>
              <a:t>Exemptions for disclosure</a:t>
            </a:r>
          </a:p>
        </p:txBody>
      </p:sp>
      <p:sp>
        <p:nvSpPr>
          <p:cNvPr id="3" name="Content Placeholder 2">
            <a:extLst>
              <a:ext uri="{FF2B5EF4-FFF2-40B4-BE49-F238E27FC236}">
                <a16:creationId xmlns:a16="http://schemas.microsoft.com/office/drawing/2014/main" id="{F4F68D7C-C12B-42B5-9B05-517F9E334FC2}"/>
              </a:ext>
            </a:extLst>
          </p:cNvPr>
          <p:cNvSpPr>
            <a:spLocks noGrp="1"/>
          </p:cNvSpPr>
          <p:nvPr>
            <p:ph idx="1"/>
          </p:nvPr>
        </p:nvSpPr>
        <p:spPr>
          <a:xfrm>
            <a:off x="581192" y="1737386"/>
            <a:ext cx="11029615" cy="4897589"/>
          </a:xfrm>
        </p:spPr>
        <p:txBody>
          <a:bodyPr anchor="t">
            <a:normAutofit lnSpcReduction="10000"/>
          </a:bodyPr>
          <a:lstStyle/>
          <a:p>
            <a:pPr lvl="1"/>
            <a:r>
              <a:rPr lang="en-US" sz="2600" dirty="0"/>
              <a:t>The conflict arises from a membership or interest held in a particular business, industry, occupation, or other class that was a prerequisite for holding the public position.</a:t>
            </a:r>
          </a:p>
          <a:p>
            <a:pPr marL="457200" lvl="1" indent="0">
              <a:buNone/>
            </a:pPr>
            <a:endParaRPr lang="en-US" sz="2600" dirty="0"/>
          </a:p>
          <a:p>
            <a:pPr lvl="1"/>
            <a:r>
              <a:rPr lang="en-US" sz="2600" dirty="0"/>
              <a:t>The financial impact of the official action would impact the public official, relative of business to the same degree as other members of an identifiable group or class.* </a:t>
            </a:r>
          </a:p>
          <a:p>
            <a:pPr marL="457200" lvl="1" indent="0">
              <a:buNone/>
            </a:pPr>
            <a:endParaRPr lang="en-US" sz="2600" dirty="0"/>
          </a:p>
          <a:p>
            <a:pPr lvl="1"/>
            <a:r>
              <a:rPr lang="en-US" sz="2600" dirty="0"/>
              <a:t>The conflict arises from a position or member in a nonprofit section 501(c) corporation.</a:t>
            </a:r>
          </a:p>
          <a:p>
            <a:endParaRPr lang="en-US" dirty="0"/>
          </a:p>
        </p:txBody>
      </p:sp>
    </p:spTree>
    <p:extLst>
      <p:ext uri="{BB962C8B-B14F-4D97-AF65-F5344CB8AC3E}">
        <p14:creationId xmlns:p14="http://schemas.microsoft.com/office/powerpoint/2010/main" val="195785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EBC6-C7C8-4315-B4C1-904411D2694F}"/>
              </a:ext>
            </a:extLst>
          </p:cNvPr>
          <p:cNvSpPr>
            <a:spLocks noGrp="1"/>
          </p:cNvSpPr>
          <p:nvPr>
            <p:ph type="title"/>
          </p:nvPr>
        </p:nvSpPr>
        <p:spPr>
          <a:xfrm>
            <a:off x="919118" y="319668"/>
            <a:ext cx="10353761" cy="1096537"/>
          </a:xfrm>
        </p:spPr>
        <p:txBody>
          <a:bodyPr/>
          <a:lstStyle/>
          <a:p>
            <a:r>
              <a:rPr lang="en-US" dirty="0">
                <a:solidFill>
                  <a:schemeClr val="accent2"/>
                </a:solidFill>
              </a:rPr>
              <a:t>Three Primary sources of Ethics</a:t>
            </a:r>
          </a:p>
        </p:txBody>
      </p:sp>
      <p:sp>
        <p:nvSpPr>
          <p:cNvPr id="3" name="Content Placeholder 2">
            <a:extLst>
              <a:ext uri="{FF2B5EF4-FFF2-40B4-BE49-F238E27FC236}">
                <a16:creationId xmlns:a16="http://schemas.microsoft.com/office/drawing/2014/main" id="{1570ADF0-1372-45E9-A096-BF986138F232}"/>
              </a:ext>
            </a:extLst>
          </p:cNvPr>
          <p:cNvSpPr>
            <a:spLocks noGrp="1"/>
          </p:cNvSpPr>
          <p:nvPr>
            <p:ph idx="1"/>
          </p:nvPr>
        </p:nvSpPr>
        <p:spPr>
          <a:xfrm>
            <a:off x="581190" y="1416205"/>
            <a:ext cx="11029615" cy="5229922"/>
          </a:xfrm>
        </p:spPr>
        <p:txBody>
          <a:bodyPr>
            <a:normAutofit/>
          </a:bodyPr>
          <a:lstStyle/>
          <a:p>
            <a:r>
              <a:rPr lang="en-US" sz="2400" u="sng" dirty="0"/>
              <a:t>The Federal and Oregon Constitutions </a:t>
            </a:r>
          </a:p>
          <a:p>
            <a:pPr lvl="1"/>
            <a:r>
              <a:rPr lang="en-US" sz="2400" dirty="0"/>
              <a:t>Federal Due Process Clause </a:t>
            </a:r>
          </a:p>
          <a:p>
            <a:pPr lvl="1"/>
            <a:r>
              <a:rPr lang="en-US" sz="2400" dirty="0"/>
              <a:t>Article II of the Oregon Constitution </a:t>
            </a:r>
          </a:p>
          <a:p>
            <a:pPr marL="457200" lvl="1" indent="0">
              <a:buNone/>
            </a:pPr>
            <a:endParaRPr lang="en-US" sz="2400" dirty="0"/>
          </a:p>
          <a:p>
            <a:r>
              <a:rPr lang="en-US" sz="2600" u="sng" dirty="0"/>
              <a:t>Other Statues:</a:t>
            </a:r>
          </a:p>
          <a:p>
            <a:pPr lvl="1"/>
            <a:r>
              <a:rPr lang="en-US" sz="2400" dirty="0"/>
              <a:t>Criminal laws </a:t>
            </a:r>
          </a:p>
          <a:p>
            <a:pPr lvl="1"/>
            <a:r>
              <a:rPr lang="en-US" sz="2400" dirty="0"/>
              <a:t>Civil laws </a:t>
            </a:r>
          </a:p>
          <a:p>
            <a:pPr marL="457200" lvl="1" indent="0">
              <a:buNone/>
            </a:pPr>
            <a:endParaRPr lang="en-US" sz="2400" dirty="0"/>
          </a:p>
          <a:p>
            <a:r>
              <a:rPr lang="en-US" sz="2600" u="sng" dirty="0"/>
              <a:t>The Oregon Government Ethics Laws </a:t>
            </a:r>
            <a:r>
              <a:rPr lang="en-US" sz="2600" dirty="0"/>
              <a:t>– ORS Chapter 244 &amp; other provisions relating to lobbying and executive sessions</a:t>
            </a:r>
          </a:p>
          <a:p>
            <a:endParaRPr lang="en-US" dirty="0"/>
          </a:p>
        </p:txBody>
      </p:sp>
    </p:spTree>
    <p:extLst>
      <p:ext uri="{BB962C8B-B14F-4D97-AF65-F5344CB8AC3E}">
        <p14:creationId xmlns:p14="http://schemas.microsoft.com/office/powerpoint/2010/main" val="24728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3CF3-813F-4D3E-A0F7-CADF5073CDD7}"/>
              </a:ext>
            </a:extLst>
          </p:cNvPr>
          <p:cNvSpPr>
            <a:spLocks noGrp="1"/>
          </p:cNvSpPr>
          <p:nvPr>
            <p:ph type="title"/>
          </p:nvPr>
        </p:nvSpPr>
        <p:spPr>
          <a:xfrm>
            <a:off x="913793" y="185854"/>
            <a:ext cx="10353761" cy="996176"/>
          </a:xfrm>
        </p:spPr>
        <p:txBody>
          <a:bodyPr/>
          <a:lstStyle/>
          <a:p>
            <a:r>
              <a:rPr lang="en-US" dirty="0">
                <a:solidFill>
                  <a:schemeClr val="accent2"/>
                </a:solidFill>
              </a:rPr>
              <a:t>Rule of necessity</a:t>
            </a:r>
          </a:p>
        </p:txBody>
      </p:sp>
      <p:sp>
        <p:nvSpPr>
          <p:cNvPr id="3" name="Content Placeholder 2">
            <a:extLst>
              <a:ext uri="{FF2B5EF4-FFF2-40B4-BE49-F238E27FC236}">
                <a16:creationId xmlns:a16="http://schemas.microsoft.com/office/drawing/2014/main" id="{F4F68D7C-C12B-42B5-9B05-517F9E334FC2}"/>
              </a:ext>
            </a:extLst>
          </p:cNvPr>
          <p:cNvSpPr>
            <a:spLocks noGrp="1"/>
          </p:cNvSpPr>
          <p:nvPr>
            <p:ph idx="1"/>
          </p:nvPr>
        </p:nvSpPr>
        <p:spPr>
          <a:xfrm>
            <a:off x="575867" y="1182030"/>
            <a:ext cx="11029615" cy="5452946"/>
          </a:xfrm>
        </p:spPr>
        <p:txBody>
          <a:bodyPr anchor="t">
            <a:normAutofit fontScale="92500" lnSpcReduction="10000"/>
          </a:bodyPr>
          <a:lstStyle/>
          <a:p>
            <a:pPr marL="0" indent="0" algn="ctr">
              <a:buNone/>
            </a:pPr>
            <a:r>
              <a:rPr lang="en-US" sz="3500" b="1" dirty="0">
                <a:solidFill>
                  <a:srgbClr val="FF0000"/>
                </a:solidFill>
              </a:rPr>
              <a:t>Rare!</a:t>
            </a:r>
          </a:p>
          <a:p>
            <a:r>
              <a:rPr lang="en-US" sz="2400" dirty="0"/>
              <a:t>An actual conflict of interest exists but the public official’s vote is necessary to meet the minimum number of votes required for official action.</a:t>
            </a:r>
          </a:p>
          <a:p>
            <a:pPr marL="0" indent="0">
              <a:buNone/>
            </a:pPr>
            <a:endParaRPr lang="en-US" sz="2400" dirty="0"/>
          </a:p>
          <a:p>
            <a:r>
              <a:rPr lang="en-US" sz="2400" dirty="0"/>
              <a:t>The public official may vote out of necessity.</a:t>
            </a:r>
          </a:p>
          <a:p>
            <a:pPr marL="0" indent="0">
              <a:buNone/>
            </a:pPr>
            <a:endParaRPr lang="en-US" sz="2400" dirty="0"/>
          </a:p>
          <a:p>
            <a:r>
              <a:rPr lang="en-US" sz="2400" dirty="0"/>
              <a:t>Does not apply when there are insufficient votes because of a member’s absence.</a:t>
            </a:r>
          </a:p>
          <a:p>
            <a:pPr lvl="1"/>
            <a:r>
              <a:rPr lang="en-US" sz="2400" dirty="0">
                <a:solidFill>
                  <a:srgbClr val="FF0000"/>
                </a:solidFill>
              </a:rPr>
              <a:t>Only applies when a quorum is lacking solely because the member must refrain due to the conflict.</a:t>
            </a:r>
          </a:p>
          <a:p>
            <a:pPr marL="457200" lvl="1" indent="0">
              <a:buNone/>
            </a:pPr>
            <a:endParaRPr lang="en-US" sz="2400" dirty="0">
              <a:solidFill>
                <a:srgbClr val="FF0000"/>
              </a:solidFill>
            </a:endParaRPr>
          </a:p>
          <a:p>
            <a:r>
              <a:rPr lang="en-US" sz="2400" dirty="0"/>
              <a:t>Must still disclose and refrain from any discussion on the matter.</a:t>
            </a:r>
          </a:p>
          <a:p>
            <a:endParaRPr lang="en-US" dirty="0"/>
          </a:p>
        </p:txBody>
      </p:sp>
    </p:spTree>
    <p:extLst>
      <p:ext uri="{BB962C8B-B14F-4D97-AF65-F5344CB8AC3E}">
        <p14:creationId xmlns:p14="http://schemas.microsoft.com/office/powerpoint/2010/main" val="1400393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12F3D-E0AB-46A5-A7D6-69A9F748AB93}"/>
              </a:ext>
            </a:extLst>
          </p:cNvPr>
          <p:cNvSpPr>
            <a:spLocks noGrp="1"/>
          </p:cNvSpPr>
          <p:nvPr>
            <p:ph type="title"/>
          </p:nvPr>
        </p:nvSpPr>
        <p:spPr>
          <a:xfrm>
            <a:off x="880341" y="2672575"/>
            <a:ext cx="10353761" cy="1326321"/>
          </a:xfrm>
        </p:spPr>
        <p:txBody>
          <a:bodyPr>
            <a:normAutofit/>
          </a:bodyPr>
          <a:lstStyle/>
          <a:p>
            <a:r>
              <a:rPr lang="en-US" sz="4800" dirty="0">
                <a:solidFill>
                  <a:schemeClr val="accent2"/>
                </a:solidFill>
              </a:rPr>
              <a:t>gifts</a:t>
            </a:r>
          </a:p>
        </p:txBody>
      </p:sp>
    </p:spTree>
    <p:extLst>
      <p:ext uri="{BB962C8B-B14F-4D97-AF65-F5344CB8AC3E}">
        <p14:creationId xmlns:p14="http://schemas.microsoft.com/office/powerpoint/2010/main" val="2623791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B715-9E86-4B12-BB5E-B07956A00161}"/>
              </a:ext>
            </a:extLst>
          </p:cNvPr>
          <p:cNvSpPr>
            <a:spLocks noGrp="1"/>
          </p:cNvSpPr>
          <p:nvPr>
            <p:ph type="title"/>
          </p:nvPr>
        </p:nvSpPr>
        <p:spPr>
          <a:xfrm>
            <a:off x="913795" y="424420"/>
            <a:ext cx="10353761" cy="1326321"/>
          </a:xfrm>
        </p:spPr>
        <p:txBody>
          <a:bodyPr/>
          <a:lstStyle/>
          <a:p>
            <a:r>
              <a:rPr lang="en-US" dirty="0">
                <a:solidFill>
                  <a:schemeClr val="accent2"/>
                </a:solidFill>
              </a:rPr>
              <a:t>What is a gift?</a:t>
            </a:r>
            <a:endParaRPr lang="en-US" cap="none" dirty="0">
              <a:solidFill>
                <a:schemeClr val="accent2"/>
              </a:solidFill>
            </a:endParaRPr>
          </a:p>
        </p:txBody>
      </p:sp>
      <p:sp>
        <p:nvSpPr>
          <p:cNvPr id="3" name="Content Placeholder 2">
            <a:extLst>
              <a:ext uri="{FF2B5EF4-FFF2-40B4-BE49-F238E27FC236}">
                <a16:creationId xmlns:a16="http://schemas.microsoft.com/office/drawing/2014/main" id="{E149F95A-3CAD-497F-851C-C393DD856E83}"/>
              </a:ext>
            </a:extLst>
          </p:cNvPr>
          <p:cNvSpPr>
            <a:spLocks noGrp="1"/>
          </p:cNvSpPr>
          <p:nvPr>
            <p:ph idx="1"/>
          </p:nvPr>
        </p:nvSpPr>
        <p:spPr>
          <a:xfrm>
            <a:off x="913795" y="1750741"/>
            <a:ext cx="10353762" cy="4939991"/>
          </a:xfrm>
        </p:spPr>
        <p:txBody>
          <a:bodyPr anchor="t">
            <a:normAutofit/>
          </a:bodyPr>
          <a:lstStyle/>
          <a:p>
            <a:r>
              <a:rPr lang="en-US" sz="2400" dirty="0"/>
              <a:t>“[S]omething of economic value given to a public  official, a candidate or a relative or member of the household of the public official or candidate:</a:t>
            </a:r>
          </a:p>
          <a:p>
            <a:pPr marL="0" indent="0">
              <a:buNone/>
            </a:pPr>
            <a:endParaRPr lang="en-US" sz="2400" dirty="0"/>
          </a:p>
          <a:p>
            <a:pPr lvl="1"/>
            <a:r>
              <a:rPr lang="en-US" sz="2400" dirty="0"/>
              <a:t>Without valuable consideration of equivalent value, including the full or partial forgiveness of indebtedness, which is not extended to others  on the same terms and conditions; </a:t>
            </a:r>
            <a:r>
              <a:rPr lang="en-US" sz="2400" b="1" u="sng" dirty="0"/>
              <a:t>or</a:t>
            </a:r>
          </a:p>
          <a:p>
            <a:pPr marL="457200" lvl="1" indent="0">
              <a:buNone/>
            </a:pPr>
            <a:endParaRPr lang="en-US" sz="2400" b="1" u="sng" dirty="0"/>
          </a:p>
          <a:p>
            <a:pPr lvl="1"/>
            <a:r>
              <a:rPr lang="en-US" sz="2400" dirty="0"/>
              <a:t>For valuable consideration less than that required from others who are not public officials or candidates.”</a:t>
            </a:r>
          </a:p>
        </p:txBody>
      </p:sp>
    </p:spTree>
    <p:extLst>
      <p:ext uri="{BB962C8B-B14F-4D97-AF65-F5344CB8AC3E}">
        <p14:creationId xmlns:p14="http://schemas.microsoft.com/office/powerpoint/2010/main" val="1681390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B715-9E86-4B12-BB5E-B07956A00161}"/>
              </a:ext>
            </a:extLst>
          </p:cNvPr>
          <p:cNvSpPr>
            <a:spLocks noGrp="1"/>
          </p:cNvSpPr>
          <p:nvPr>
            <p:ph type="title"/>
          </p:nvPr>
        </p:nvSpPr>
        <p:spPr>
          <a:xfrm>
            <a:off x="919119" y="107796"/>
            <a:ext cx="10353761" cy="1129990"/>
          </a:xfrm>
        </p:spPr>
        <p:txBody>
          <a:bodyPr/>
          <a:lstStyle/>
          <a:p>
            <a:r>
              <a:rPr lang="en-US" dirty="0">
                <a:solidFill>
                  <a:schemeClr val="accent2"/>
                </a:solidFill>
              </a:rPr>
              <a:t>What is </a:t>
            </a:r>
            <a:r>
              <a:rPr lang="en-US" i="1" u="sng" dirty="0">
                <a:solidFill>
                  <a:schemeClr val="accent2"/>
                </a:solidFill>
              </a:rPr>
              <a:t>not </a:t>
            </a:r>
            <a:r>
              <a:rPr lang="en-US" dirty="0">
                <a:solidFill>
                  <a:schemeClr val="accent2"/>
                </a:solidFill>
              </a:rPr>
              <a:t>a gift?</a:t>
            </a:r>
          </a:p>
        </p:txBody>
      </p:sp>
      <p:sp>
        <p:nvSpPr>
          <p:cNvPr id="3" name="Content Placeholder 2">
            <a:extLst>
              <a:ext uri="{FF2B5EF4-FFF2-40B4-BE49-F238E27FC236}">
                <a16:creationId xmlns:a16="http://schemas.microsoft.com/office/drawing/2014/main" id="{E149F95A-3CAD-497F-851C-C393DD856E83}"/>
              </a:ext>
            </a:extLst>
          </p:cNvPr>
          <p:cNvSpPr>
            <a:spLocks noGrp="1"/>
          </p:cNvSpPr>
          <p:nvPr>
            <p:ph idx="1"/>
          </p:nvPr>
        </p:nvSpPr>
        <p:spPr>
          <a:xfrm>
            <a:off x="581192" y="1326995"/>
            <a:ext cx="11029616" cy="5307485"/>
          </a:xfrm>
        </p:spPr>
        <p:txBody>
          <a:bodyPr anchor="t">
            <a:normAutofit fontScale="85000" lnSpcReduction="20000"/>
          </a:bodyPr>
          <a:lstStyle/>
          <a:p>
            <a:r>
              <a:rPr lang="en-US" sz="2400" dirty="0"/>
              <a:t>Something </a:t>
            </a:r>
            <a:r>
              <a:rPr lang="en-US" sz="2400" b="1" u="sng" dirty="0"/>
              <a:t>received from relatives or household members</a:t>
            </a:r>
          </a:p>
          <a:p>
            <a:pPr marL="0" indent="0">
              <a:buNone/>
            </a:pPr>
            <a:endParaRPr lang="en-US" sz="2400" b="1" u="sng" dirty="0"/>
          </a:p>
          <a:p>
            <a:r>
              <a:rPr lang="en-US" sz="2400" dirty="0"/>
              <a:t>Reasonable expenses </a:t>
            </a:r>
            <a:r>
              <a:rPr lang="en-US" sz="2400" b="1" u="sng" dirty="0"/>
              <a:t>paid by certain entities </a:t>
            </a:r>
            <a:r>
              <a:rPr lang="en-US" sz="2400" dirty="0"/>
              <a:t>if:</a:t>
            </a:r>
          </a:p>
          <a:p>
            <a:pPr lvl="1"/>
            <a:r>
              <a:rPr lang="en-US" sz="2400" dirty="0"/>
              <a:t>The entity is a governmental entity, Native American tribe, membership organization to which the governing body pays dues, or a 501(c)(3) non-profit; or</a:t>
            </a:r>
          </a:p>
          <a:p>
            <a:pPr lvl="1"/>
            <a:r>
              <a:rPr lang="en-US" sz="2400" dirty="0"/>
              <a:t>The public official is participating in a convention, fact-finding mission/trip, or meeting where he or she is scheduled to speak, participate in a panel discussion or represent his or her governmental unit.</a:t>
            </a:r>
          </a:p>
          <a:p>
            <a:pPr marL="457200" lvl="1" indent="0">
              <a:buNone/>
            </a:pPr>
            <a:endParaRPr lang="en-US" sz="2400" dirty="0"/>
          </a:p>
          <a:p>
            <a:r>
              <a:rPr lang="en-US" sz="2400" b="1" u="sng" dirty="0"/>
              <a:t>Reasonable food, travel or lodging expenses </a:t>
            </a:r>
            <a:r>
              <a:rPr lang="en-US" sz="2400" dirty="0"/>
              <a:t>for the public official, relative, household  member or staff while the public official is representing his or her governmental unit on:</a:t>
            </a:r>
          </a:p>
          <a:p>
            <a:pPr lvl="1"/>
            <a:r>
              <a:rPr lang="en-US" sz="2400" dirty="0"/>
              <a:t>An </a:t>
            </a:r>
            <a:r>
              <a:rPr lang="en-US" sz="2400" b="1" dirty="0">
                <a:solidFill>
                  <a:srgbClr val="FF0000"/>
                </a:solidFill>
              </a:rPr>
              <a:t>officially sanctioned </a:t>
            </a:r>
            <a:r>
              <a:rPr lang="en-US" sz="2400" dirty="0"/>
              <a:t>fact-finding mission or trade-promotion; or</a:t>
            </a:r>
          </a:p>
          <a:p>
            <a:pPr lvl="1"/>
            <a:r>
              <a:rPr lang="en-US" sz="2400" dirty="0"/>
              <a:t>In officially designated negotiations, or economic development activities, approved in advanced.</a:t>
            </a:r>
          </a:p>
          <a:p>
            <a:endParaRPr lang="en-US" dirty="0"/>
          </a:p>
          <a:p>
            <a:pPr lvl="1"/>
            <a:endParaRPr lang="en-US" dirty="0"/>
          </a:p>
        </p:txBody>
      </p:sp>
    </p:spTree>
    <p:extLst>
      <p:ext uri="{BB962C8B-B14F-4D97-AF65-F5344CB8AC3E}">
        <p14:creationId xmlns:p14="http://schemas.microsoft.com/office/powerpoint/2010/main" val="140616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4445-32AE-4BB6-9A8A-328981743EE9}"/>
              </a:ext>
            </a:extLst>
          </p:cNvPr>
          <p:cNvSpPr>
            <a:spLocks noGrp="1"/>
          </p:cNvSpPr>
          <p:nvPr>
            <p:ph type="title"/>
          </p:nvPr>
        </p:nvSpPr>
        <p:spPr/>
        <p:txBody>
          <a:bodyPr/>
          <a:lstStyle/>
          <a:p>
            <a:r>
              <a:rPr lang="en-US" dirty="0"/>
              <a:t>		</a:t>
            </a:r>
            <a:r>
              <a:rPr lang="en-US" dirty="0">
                <a:solidFill>
                  <a:schemeClr val="accent2"/>
                </a:solidFill>
              </a:rPr>
              <a:t>Officially sanctioned </a:t>
            </a:r>
          </a:p>
        </p:txBody>
      </p:sp>
      <p:sp>
        <p:nvSpPr>
          <p:cNvPr id="3" name="Content Placeholder 2">
            <a:extLst>
              <a:ext uri="{FF2B5EF4-FFF2-40B4-BE49-F238E27FC236}">
                <a16:creationId xmlns:a16="http://schemas.microsoft.com/office/drawing/2014/main" id="{92A0839B-CB6B-461F-AA99-83033908C4AE}"/>
              </a:ext>
            </a:extLst>
          </p:cNvPr>
          <p:cNvSpPr>
            <a:spLocks noGrp="1"/>
          </p:cNvSpPr>
          <p:nvPr>
            <p:ph idx="1"/>
          </p:nvPr>
        </p:nvSpPr>
        <p:spPr>
          <a:xfrm>
            <a:off x="913795" y="2220862"/>
            <a:ext cx="10353762" cy="4213391"/>
          </a:xfrm>
        </p:spPr>
        <p:txBody>
          <a:bodyPr anchor="t">
            <a:normAutofit/>
          </a:bodyPr>
          <a:lstStyle/>
          <a:p>
            <a:r>
              <a:rPr lang="en-US" sz="2400" dirty="0"/>
              <a:t>Written approval by a local public body or by a person authorized by the public body to provide that approval.</a:t>
            </a:r>
          </a:p>
          <a:p>
            <a:pPr marL="0" indent="0">
              <a:buNone/>
            </a:pPr>
            <a:endParaRPr lang="en-US" sz="2400" dirty="0"/>
          </a:p>
          <a:p>
            <a:r>
              <a:rPr lang="en-US" sz="2400" dirty="0"/>
              <a:t>For cities:</a:t>
            </a:r>
          </a:p>
          <a:p>
            <a:pPr lvl="1"/>
            <a:r>
              <a:rPr lang="en-US" sz="2400" dirty="0"/>
              <a:t>Written notice from a supervisor or the city council is sufficient to constitute an officially sanctioned activity</a:t>
            </a:r>
          </a:p>
          <a:p>
            <a:pPr lvl="1"/>
            <a:r>
              <a:rPr lang="en-US" sz="2400" dirty="0"/>
              <a:t>The chief administrator of a city may officially sanction events for themselves.</a:t>
            </a:r>
          </a:p>
        </p:txBody>
      </p:sp>
      <p:grpSp>
        <p:nvGrpSpPr>
          <p:cNvPr id="4" name="Group 3">
            <a:extLst>
              <a:ext uri="{FF2B5EF4-FFF2-40B4-BE49-F238E27FC236}">
                <a16:creationId xmlns:a16="http://schemas.microsoft.com/office/drawing/2014/main" id="{6B6D612F-F35F-47DF-BD5C-E9CB840729AE}"/>
              </a:ext>
            </a:extLst>
          </p:cNvPr>
          <p:cNvGrpSpPr/>
          <p:nvPr/>
        </p:nvGrpSpPr>
        <p:grpSpPr>
          <a:xfrm>
            <a:off x="372848" y="259821"/>
            <a:ext cx="3284751" cy="1920675"/>
            <a:chOff x="1032604" y="4531112"/>
            <a:chExt cx="3284751" cy="1920675"/>
          </a:xfrm>
        </p:grpSpPr>
        <p:sp>
          <p:nvSpPr>
            <p:cNvPr id="5" name="Explosion: 14 Points 4">
              <a:extLst>
                <a:ext uri="{FF2B5EF4-FFF2-40B4-BE49-F238E27FC236}">
                  <a16:creationId xmlns:a16="http://schemas.microsoft.com/office/drawing/2014/main" id="{90177513-95BB-4736-BB3D-D25759A03069}"/>
                </a:ext>
              </a:extLst>
            </p:cNvPr>
            <p:cNvSpPr/>
            <p:nvPr/>
          </p:nvSpPr>
          <p:spPr>
            <a:xfrm>
              <a:off x="1032604" y="4531112"/>
              <a:ext cx="3284751" cy="1920675"/>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F968594-2CAF-4E5D-886B-AFD05CA8FB89}"/>
                </a:ext>
              </a:extLst>
            </p:cNvPr>
            <p:cNvSpPr txBox="1"/>
            <p:nvPr/>
          </p:nvSpPr>
          <p:spPr>
            <a:xfrm rot="20079656">
              <a:off x="1513559" y="5168283"/>
              <a:ext cx="2322840" cy="646331"/>
            </a:xfrm>
            <a:prstGeom prst="rect">
              <a:avLst/>
            </a:prstGeom>
            <a:noFill/>
          </p:spPr>
          <p:txBody>
            <a:bodyPr wrap="square" rtlCol="0">
              <a:spAutoFit/>
            </a:bodyPr>
            <a:lstStyle/>
            <a:p>
              <a:r>
                <a:rPr lang="en-US" sz="3600" dirty="0">
                  <a:solidFill>
                    <a:schemeClr val="bg1"/>
                  </a:solidFill>
                </a:rPr>
                <a:t>Definition:</a:t>
              </a:r>
            </a:p>
          </p:txBody>
        </p:sp>
      </p:grpSp>
    </p:spTree>
    <p:extLst>
      <p:ext uri="{BB962C8B-B14F-4D97-AF65-F5344CB8AC3E}">
        <p14:creationId xmlns:p14="http://schemas.microsoft.com/office/powerpoint/2010/main" val="2805443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B715-9E86-4B12-BB5E-B07956A00161}"/>
              </a:ext>
            </a:extLst>
          </p:cNvPr>
          <p:cNvSpPr>
            <a:spLocks noGrp="1"/>
          </p:cNvSpPr>
          <p:nvPr>
            <p:ph type="title"/>
          </p:nvPr>
        </p:nvSpPr>
        <p:spPr>
          <a:xfrm>
            <a:off x="880342" y="167268"/>
            <a:ext cx="10353761" cy="988067"/>
          </a:xfrm>
        </p:spPr>
        <p:txBody>
          <a:bodyPr/>
          <a:lstStyle/>
          <a:p>
            <a:r>
              <a:rPr lang="en-US" dirty="0">
                <a:solidFill>
                  <a:schemeClr val="accent2"/>
                </a:solidFill>
              </a:rPr>
              <a:t>What is </a:t>
            </a:r>
            <a:r>
              <a:rPr lang="en-US" i="1" u="sng" dirty="0">
                <a:solidFill>
                  <a:schemeClr val="accent2"/>
                </a:solidFill>
              </a:rPr>
              <a:t>not</a:t>
            </a:r>
            <a:r>
              <a:rPr lang="en-US" dirty="0">
                <a:solidFill>
                  <a:schemeClr val="accent2"/>
                </a:solidFill>
              </a:rPr>
              <a:t> a gift?</a:t>
            </a:r>
          </a:p>
        </p:txBody>
      </p:sp>
      <p:sp>
        <p:nvSpPr>
          <p:cNvPr id="3" name="Content Placeholder 2">
            <a:extLst>
              <a:ext uri="{FF2B5EF4-FFF2-40B4-BE49-F238E27FC236}">
                <a16:creationId xmlns:a16="http://schemas.microsoft.com/office/drawing/2014/main" id="{E149F95A-3CAD-497F-851C-C393DD856E83}"/>
              </a:ext>
            </a:extLst>
          </p:cNvPr>
          <p:cNvSpPr>
            <a:spLocks noGrp="1"/>
          </p:cNvSpPr>
          <p:nvPr>
            <p:ph idx="1"/>
          </p:nvPr>
        </p:nvSpPr>
        <p:spPr>
          <a:xfrm>
            <a:off x="581192" y="1304693"/>
            <a:ext cx="11224728" cy="5268827"/>
          </a:xfrm>
        </p:spPr>
        <p:txBody>
          <a:bodyPr anchor="t">
            <a:normAutofit fontScale="85000" lnSpcReduction="10000"/>
          </a:bodyPr>
          <a:lstStyle/>
          <a:p>
            <a:r>
              <a:rPr lang="en-US" sz="2600" b="1" u="sng" dirty="0"/>
              <a:t>Admission, food and beverages </a:t>
            </a:r>
            <a:r>
              <a:rPr lang="en-US" sz="2600" dirty="0"/>
              <a:t>for the public official, relative, household member or staff while accompanying the public official at a reception, meal or meeting held by an organization where the public official </a:t>
            </a:r>
            <a:r>
              <a:rPr lang="en-US" sz="2600" dirty="0">
                <a:solidFill>
                  <a:srgbClr val="FF0000"/>
                </a:solidFill>
              </a:rPr>
              <a:t>represents his or her governmental body</a:t>
            </a:r>
            <a:r>
              <a:rPr lang="en-US" sz="2600" dirty="0"/>
              <a:t>.</a:t>
            </a:r>
          </a:p>
          <a:p>
            <a:pPr marL="0" indent="0">
              <a:buNone/>
            </a:pPr>
            <a:endParaRPr lang="en-US" sz="2600" dirty="0"/>
          </a:p>
          <a:p>
            <a:r>
              <a:rPr lang="en-US" sz="2600" b="1" u="sng" dirty="0"/>
              <a:t>Food, beverage and entertainment that is incidental </a:t>
            </a:r>
            <a:r>
              <a:rPr lang="en-US" sz="2600" dirty="0"/>
              <a:t>to the main purpose of the event.</a:t>
            </a:r>
          </a:p>
          <a:p>
            <a:pPr marL="0" indent="0">
              <a:buNone/>
            </a:pPr>
            <a:endParaRPr lang="en-US" sz="2600" dirty="0"/>
          </a:p>
          <a:p>
            <a:r>
              <a:rPr lang="en-US" sz="2600" b="1" u="sng" dirty="0"/>
              <a:t>Food or beverage consumed </a:t>
            </a:r>
            <a:r>
              <a:rPr lang="en-US" sz="2600" dirty="0"/>
              <a:t>by the public official acting in an </a:t>
            </a:r>
            <a:r>
              <a:rPr lang="en-US" sz="2600" dirty="0">
                <a:solidFill>
                  <a:srgbClr val="FF0000"/>
                </a:solidFill>
              </a:rPr>
              <a:t>official capacity in association with a financial transaction or business agreement </a:t>
            </a:r>
            <a:r>
              <a:rPr lang="en-US" sz="2600" dirty="0"/>
              <a:t>with another government agency, public body or private entity, including review, approval or execution of documents or closing a borrowing or investment transaction. </a:t>
            </a: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96344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B715-9E86-4B12-BB5E-B07956A00161}"/>
              </a:ext>
            </a:extLst>
          </p:cNvPr>
          <p:cNvSpPr>
            <a:spLocks noGrp="1"/>
          </p:cNvSpPr>
          <p:nvPr>
            <p:ph type="title"/>
          </p:nvPr>
        </p:nvSpPr>
        <p:spPr>
          <a:xfrm>
            <a:off x="913795" y="263912"/>
            <a:ext cx="10353761" cy="1326321"/>
          </a:xfrm>
        </p:spPr>
        <p:txBody>
          <a:bodyPr/>
          <a:lstStyle/>
          <a:p>
            <a:r>
              <a:rPr lang="en-US" dirty="0">
                <a:solidFill>
                  <a:schemeClr val="accent2"/>
                </a:solidFill>
              </a:rPr>
              <a:t>What is </a:t>
            </a:r>
            <a:r>
              <a:rPr lang="en-US" i="1" u="sng" dirty="0">
                <a:solidFill>
                  <a:schemeClr val="accent2"/>
                </a:solidFill>
              </a:rPr>
              <a:t>not</a:t>
            </a:r>
            <a:r>
              <a:rPr lang="en-US" dirty="0">
                <a:solidFill>
                  <a:schemeClr val="accent2"/>
                </a:solidFill>
              </a:rPr>
              <a:t> a gift?</a:t>
            </a:r>
          </a:p>
        </p:txBody>
      </p:sp>
      <p:sp>
        <p:nvSpPr>
          <p:cNvPr id="3" name="Content Placeholder 2">
            <a:extLst>
              <a:ext uri="{FF2B5EF4-FFF2-40B4-BE49-F238E27FC236}">
                <a16:creationId xmlns:a16="http://schemas.microsoft.com/office/drawing/2014/main" id="{E149F95A-3CAD-497F-851C-C393DD856E83}"/>
              </a:ext>
            </a:extLst>
          </p:cNvPr>
          <p:cNvSpPr>
            <a:spLocks noGrp="1"/>
          </p:cNvSpPr>
          <p:nvPr>
            <p:ph idx="1"/>
          </p:nvPr>
        </p:nvSpPr>
        <p:spPr>
          <a:xfrm>
            <a:off x="581192" y="1723296"/>
            <a:ext cx="11224728" cy="4822470"/>
          </a:xfrm>
        </p:spPr>
        <p:txBody>
          <a:bodyPr anchor="t">
            <a:normAutofit fontScale="92500"/>
          </a:bodyPr>
          <a:lstStyle/>
          <a:p>
            <a:r>
              <a:rPr lang="en-US" sz="2600" dirty="0"/>
              <a:t>An </a:t>
            </a:r>
            <a:r>
              <a:rPr lang="en-US" sz="2600" b="1" u="sng" dirty="0"/>
              <a:t>unsolicited token or award </a:t>
            </a:r>
            <a:r>
              <a:rPr lang="en-US" sz="2600" dirty="0"/>
              <a:t>of appreciation in the form of a plaque, trophy, desk or wall item or similar with a resale value of </a:t>
            </a:r>
            <a:r>
              <a:rPr lang="en-US" sz="2600" u="sng" dirty="0">
                <a:solidFill>
                  <a:srgbClr val="FF0000"/>
                </a:solidFill>
              </a:rPr>
              <a:t>under $25</a:t>
            </a:r>
            <a:r>
              <a:rPr lang="en-US" sz="2600" b="1" dirty="0"/>
              <a:t>.</a:t>
            </a:r>
          </a:p>
          <a:p>
            <a:pPr marL="0" indent="0">
              <a:buNone/>
            </a:pPr>
            <a:endParaRPr lang="en-US" sz="2600" b="1" dirty="0"/>
          </a:p>
          <a:p>
            <a:r>
              <a:rPr lang="en-US" sz="2600" dirty="0"/>
              <a:t>Anything of economic value offered, solicited or received as part of the </a:t>
            </a:r>
            <a:r>
              <a:rPr lang="en-US" sz="2600" b="1" u="sng" dirty="0"/>
              <a:t>usual and customary practice </a:t>
            </a:r>
            <a:r>
              <a:rPr lang="en-US" sz="2600" dirty="0"/>
              <a:t>of the recipient’s private business or the recipient’s employment or position as a volunteer with a private business, corporation, or other legal entity operated for economic value</a:t>
            </a:r>
          </a:p>
          <a:p>
            <a:pPr lvl="1"/>
            <a:r>
              <a:rPr lang="en-US" sz="2600" dirty="0"/>
              <a:t>The item must bear no  relation to the official business and must be historical or established long standing traditions or practices for those not in public office.</a:t>
            </a: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106879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B715-9E86-4B12-BB5E-B07956A00161}"/>
              </a:ext>
            </a:extLst>
          </p:cNvPr>
          <p:cNvSpPr>
            <a:spLocks noGrp="1"/>
          </p:cNvSpPr>
          <p:nvPr>
            <p:ph type="title"/>
          </p:nvPr>
        </p:nvSpPr>
        <p:spPr>
          <a:xfrm>
            <a:off x="913795" y="297366"/>
            <a:ext cx="10353761" cy="1326321"/>
          </a:xfrm>
        </p:spPr>
        <p:txBody>
          <a:bodyPr/>
          <a:lstStyle/>
          <a:p>
            <a:r>
              <a:rPr lang="en-US" dirty="0">
                <a:solidFill>
                  <a:schemeClr val="accent2"/>
                </a:solidFill>
              </a:rPr>
              <a:t>What is </a:t>
            </a:r>
            <a:r>
              <a:rPr lang="en-US" i="1" u="sng" dirty="0">
                <a:solidFill>
                  <a:schemeClr val="accent2"/>
                </a:solidFill>
              </a:rPr>
              <a:t>not</a:t>
            </a:r>
            <a:r>
              <a:rPr lang="en-US" dirty="0">
                <a:solidFill>
                  <a:schemeClr val="accent2"/>
                </a:solidFill>
              </a:rPr>
              <a:t> a gift?</a:t>
            </a:r>
          </a:p>
        </p:txBody>
      </p:sp>
      <p:sp>
        <p:nvSpPr>
          <p:cNvPr id="3" name="Content Placeholder 2">
            <a:extLst>
              <a:ext uri="{FF2B5EF4-FFF2-40B4-BE49-F238E27FC236}">
                <a16:creationId xmlns:a16="http://schemas.microsoft.com/office/drawing/2014/main" id="{E149F95A-3CAD-497F-851C-C393DD856E83}"/>
              </a:ext>
            </a:extLst>
          </p:cNvPr>
          <p:cNvSpPr>
            <a:spLocks noGrp="1"/>
          </p:cNvSpPr>
          <p:nvPr>
            <p:ph idx="1"/>
          </p:nvPr>
        </p:nvSpPr>
        <p:spPr>
          <a:xfrm>
            <a:off x="581192" y="1623687"/>
            <a:ext cx="11224728" cy="4949833"/>
          </a:xfrm>
        </p:spPr>
        <p:txBody>
          <a:bodyPr anchor="t">
            <a:normAutofit/>
          </a:bodyPr>
          <a:lstStyle/>
          <a:p>
            <a:r>
              <a:rPr lang="en-US" sz="2400" b="1" u="sng" dirty="0"/>
              <a:t>Informational material </a:t>
            </a:r>
            <a:r>
              <a:rPr lang="en-US" sz="2400" dirty="0"/>
              <a:t>related to the performance of official duties.</a:t>
            </a:r>
          </a:p>
          <a:p>
            <a:pPr marL="0" indent="0">
              <a:buNone/>
            </a:pPr>
            <a:endParaRPr lang="en-US" sz="2400" dirty="0"/>
          </a:p>
          <a:p>
            <a:r>
              <a:rPr lang="en-US" sz="2400" dirty="0"/>
              <a:t>Waiver or discount of registration expenses or materials provided at a </a:t>
            </a:r>
            <a:r>
              <a:rPr lang="en-US" sz="2400" b="1" u="sng" dirty="0"/>
              <a:t>continuing</a:t>
            </a:r>
            <a:r>
              <a:rPr lang="en-US" sz="2400" u="sng" dirty="0"/>
              <a:t> </a:t>
            </a:r>
            <a:r>
              <a:rPr lang="en-US" sz="2400" b="1" u="sng" dirty="0"/>
              <a:t>education event </a:t>
            </a:r>
            <a:r>
              <a:rPr lang="en-US" sz="2400" dirty="0"/>
              <a:t>that the public official may attend to satisfy a </a:t>
            </a:r>
            <a:r>
              <a:rPr lang="en-US" sz="2400" b="1" u="sng" dirty="0"/>
              <a:t>professional licensing</a:t>
            </a:r>
            <a:r>
              <a:rPr lang="en-US" sz="2400" u="sng" dirty="0"/>
              <a:t> </a:t>
            </a:r>
            <a:r>
              <a:rPr lang="en-US" sz="2400" b="1" u="sng" dirty="0"/>
              <a:t>requirement</a:t>
            </a:r>
            <a:r>
              <a:rPr lang="en-US" sz="2400" dirty="0"/>
              <a:t>.</a:t>
            </a:r>
          </a:p>
          <a:p>
            <a:pPr marL="0" indent="0">
              <a:buNone/>
            </a:pPr>
            <a:endParaRPr lang="en-US" sz="2400" dirty="0"/>
          </a:p>
          <a:p>
            <a:r>
              <a:rPr lang="en-US" sz="2400" dirty="0"/>
              <a:t>Legal defense trust fund contributions</a:t>
            </a:r>
          </a:p>
          <a:p>
            <a:pPr marL="0" indent="0">
              <a:buNone/>
            </a:pPr>
            <a:endParaRPr lang="en-US" sz="2400" dirty="0"/>
          </a:p>
          <a:p>
            <a:r>
              <a:rPr lang="en-US" sz="2400" dirty="0"/>
              <a:t>Campaign contributions.</a:t>
            </a:r>
          </a:p>
          <a:p>
            <a:endParaRPr lang="en-US" dirty="0"/>
          </a:p>
          <a:p>
            <a:pPr lvl="1"/>
            <a:endParaRPr lang="en-US" dirty="0"/>
          </a:p>
        </p:txBody>
      </p:sp>
    </p:spTree>
    <p:extLst>
      <p:ext uri="{BB962C8B-B14F-4D97-AF65-F5344CB8AC3E}">
        <p14:creationId xmlns:p14="http://schemas.microsoft.com/office/powerpoint/2010/main" val="84668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A81C8-4A03-4989-A6EB-F0B4A9D9F65F}"/>
              </a:ext>
            </a:extLst>
          </p:cNvPr>
          <p:cNvSpPr>
            <a:spLocks noGrp="1"/>
          </p:cNvSpPr>
          <p:nvPr>
            <p:ph type="title"/>
          </p:nvPr>
        </p:nvSpPr>
        <p:spPr>
          <a:xfrm>
            <a:off x="913795" y="609600"/>
            <a:ext cx="10353761" cy="1063083"/>
          </a:xfrm>
        </p:spPr>
        <p:txBody>
          <a:bodyPr/>
          <a:lstStyle/>
          <a:p>
            <a:r>
              <a:rPr lang="en-US" dirty="0">
                <a:solidFill>
                  <a:schemeClr val="accent2"/>
                </a:solidFill>
              </a:rPr>
              <a:t>Limitations on gifts</a:t>
            </a:r>
          </a:p>
        </p:txBody>
      </p:sp>
      <p:sp>
        <p:nvSpPr>
          <p:cNvPr id="3" name="TextBox 2">
            <a:extLst>
              <a:ext uri="{FF2B5EF4-FFF2-40B4-BE49-F238E27FC236}">
                <a16:creationId xmlns:a16="http://schemas.microsoft.com/office/drawing/2014/main" id="{A41A502E-5334-4AB4-A516-07E1B601A6D6}"/>
              </a:ext>
            </a:extLst>
          </p:cNvPr>
          <p:cNvSpPr txBox="1"/>
          <p:nvPr/>
        </p:nvSpPr>
        <p:spPr>
          <a:xfrm>
            <a:off x="437871" y="1672683"/>
            <a:ext cx="10919928" cy="4862870"/>
          </a:xfrm>
          <a:prstGeom prst="rect">
            <a:avLst/>
          </a:prstGeom>
          <a:noFill/>
        </p:spPr>
        <p:txBody>
          <a:bodyPr wrap="square" rtlCol="0">
            <a:spAutoFit/>
          </a:bodyPr>
          <a:lstStyle/>
          <a:p>
            <a:pPr>
              <a:buClr>
                <a:schemeClr val="accent2"/>
              </a:buClr>
            </a:pPr>
            <a:r>
              <a:rPr lang="en-US" sz="3100" dirty="0"/>
              <a:t>A public official, relative or household member may not:</a:t>
            </a:r>
          </a:p>
          <a:p>
            <a:pPr>
              <a:buClr>
                <a:schemeClr val="accent2"/>
              </a:buClr>
            </a:pPr>
            <a:endParaRPr lang="en-US" sz="3100" dirty="0"/>
          </a:p>
          <a:p>
            <a:pPr marL="742950" lvl="1" indent="-285750">
              <a:buClr>
                <a:schemeClr val="accent2"/>
              </a:buClr>
              <a:buFont typeface="Wingdings" panose="05000000000000000000" pitchFamily="2" charset="2"/>
              <a:buChar char="§"/>
            </a:pPr>
            <a:r>
              <a:rPr lang="en-US" sz="3100" dirty="0"/>
              <a:t>Solicit or receive any gift</a:t>
            </a:r>
          </a:p>
          <a:p>
            <a:pPr>
              <a:buClr>
                <a:schemeClr val="accent2"/>
              </a:buClr>
            </a:pPr>
            <a:endParaRPr lang="en-US" sz="3100" dirty="0"/>
          </a:p>
          <a:p>
            <a:pPr marL="742950" lvl="1" indent="-285750">
              <a:buClr>
                <a:schemeClr val="accent2"/>
              </a:buClr>
              <a:buFont typeface="Wingdings" panose="05000000000000000000" pitchFamily="2" charset="2"/>
              <a:buChar char="§"/>
            </a:pPr>
            <a:r>
              <a:rPr lang="en-US" sz="3100" dirty="0"/>
              <a:t>With a value exceeding $50</a:t>
            </a:r>
          </a:p>
          <a:p>
            <a:pPr>
              <a:buClr>
                <a:schemeClr val="accent2"/>
              </a:buClr>
            </a:pPr>
            <a:endParaRPr lang="en-US" sz="3100" dirty="0"/>
          </a:p>
          <a:p>
            <a:pPr marL="742950" lvl="1" indent="-285750">
              <a:buClr>
                <a:schemeClr val="accent2"/>
              </a:buClr>
              <a:buFont typeface="Wingdings" panose="05000000000000000000" pitchFamily="2" charset="2"/>
              <a:buChar char="§"/>
            </a:pPr>
            <a:r>
              <a:rPr lang="en-US" sz="3100" dirty="0"/>
              <a:t>From any single source </a:t>
            </a:r>
          </a:p>
          <a:p>
            <a:pPr>
              <a:buClr>
                <a:schemeClr val="accent2"/>
              </a:buClr>
            </a:pPr>
            <a:endParaRPr lang="en-US" sz="3100" dirty="0"/>
          </a:p>
          <a:p>
            <a:pPr marL="742950" lvl="1" indent="-285750">
              <a:buClr>
                <a:schemeClr val="accent2"/>
              </a:buClr>
              <a:buFont typeface="Wingdings" panose="05000000000000000000" pitchFamily="2" charset="2"/>
              <a:buChar char="§"/>
            </a:pPr>
            <a:r>
              <a:rPr lang="en-US" sz="3100" dirty="0"/>
              <a:t>Reasonably known to have a </a:t>
            </a:r>
            <a:r>
              <a:rPr lang="en-US" sz="3100" dirty="0">
                <a:solidFill>
                  <a:srgbClr val="FF0000"/>
                </a:solidFill>
              </a:rPr>
              <a:t>legislative or administrative interest</a:t>
            </a:r>
            <a:r>
              <a:rPr lang="en-US" dirty="0">
                <a:solidFill>
                  <a:schemeClr val="accent2"/>
                </a:solidFill>
              </a:rPr>
              <a:t>.</a:t>
            </a:r>
          </a:p>
        </p:txBody>
      </p:sp>
    </p:spTree>
    <p:extLst>
      <p:ext uri="{BB962C8B-B14F-4D97-AF65-F5344CB8AC3E}">
        <p14:creationId xmlns:p14="http://schemas.microsoft.com/office/powerpoint/2010/main" val="1903233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A81C8-4A03-4989-A6EB-F0B4A9D9F65F}"/>
              </a:ext>
            </a:extLst>
          </p:cNvPr>
          <p:cNvSpPr>
            <a:spLocks noGrp="1"/>
          </p:cNvSpPr>
          <p:nvPr>
            <p:ph type="title"/>
          </p:nvPr>
        </p:nvSpPr>
        <p:spPr>
          <a:xfrm>
            <a:off x="2520175" y="609600"/>
            <a:ext cx="9489687" cy="1326321"/>
          </a:xfrm>
        </p:spPr>
        <p:txBody>
          <a:bodyPr>
            <a:normAutofit fontScale="90000"/>
          </a:bodyPr>
          <a:lstStyle/>
          <a:p>
            <a:r>
              <a:rPr lang="en-US" dirty="0"/>
              <a:t>		</a:t>
            </a:r>
            <a:br>
              <a:rPr lang="en-US" dirty="0"/>
            </a:br>
            <a:r>
              <a:rPr lang="en-US" dirty="0">
                <a:solidFill>
                  <a:schemeClr val="accent2"/>
                </a:solidFill>
              </a:rPr>
              <a:t>Legislative or </a:t>
            </a:r>
            <a:br>
              <a:rPr lang="en-US" dirty="0">
                <a:solidFill>
                  <a:schemeClr val="accent2"/>
                </a:solidFill>
              </a:rPr>
            </a:br>
            <a:r>
              <a:rPr lang="en-US" dirty="0">
                <a:solidFill>
                  <a:schemeClr val="accent2"/>
                </a:solidFill>
              </a:rPr>
              <a:t>administrative interest</a:t>
            </a:r>
            <a:br>
              <a:rPr lang="en-US" dirty="0"/>
            </a:br>
            <a:r>
              <a:rPr lang="en-US" dirty="0"/>
              <a:t>																		</a:t>
            </a:r>
          </a:p>
        </p:txBody>
      </p:sp>
      <p:sp>
        <p:nvSpPr>
          <p:cNvPr id="3" name="TextBox 2">
            <a:extLst>
              <a:ext uri="{FF2B5EF4-FFF2-40B4-BE49-F238E27FC236}">
                <a16:creationId xmlns:a16="http://schemas.microsoft.com/office/drawing/2014/main" id="{A41A502E-5334-4AB4-A516-07E1B601A6D6}"/>
              </a:ext>
            </a:extLst>
          </p:cNvPr>
          <p:cNvSpPr txBox="1"/>
          <p:nvPr/>
        </p:nvSpPr>
        <p:spPr>
          <a:xfrm>
            <a:off x="764072" y="2346960"/>
            <a:ext cx="10919928" cy="4401205"/>
          </a:xfrm>
          <a:prstGeom prst="rect">
            <a:avLst/>
          </a:prstGeom>
          <a:noFill/>
        </p:spPr>
        <p:txBody>
          <a:bodyPr wrap="square" rtlCol="0">
            <a:spAutoFit/>
          </a:bodyPr>
          <a:lstStyle/>
          <a:p>
            <a:pPr marL="285750" indent="-285750">
              <a:buClr>
                <a:schemeClr val="accent2"/>
              </a:buClr>
              <a:buFont typeface="Wingdings" panose="05000000000000000000" pitchFamily="2" charset="2"/>
              <a:buChar char="§"/>
            </a:pPr>
            <a:r>
              <a:rPr lang="en-US" sz="2800" dirty="0"/>
              <a:t>“[A]n economic interest, distinct from that of the general public, in:</a:t>
            </a:r>
            <a:br>
              <a:rPr lang="en-US" sz="2800" dirty="0"/>
            </a:br>
            <a:endParaRPr lang="en-US" sz="2800" dirty="0"/>
          </a:p>
          <a:p>
            <a:pPr marL="742950" lvl="1" indent="-285750">
              <a:buClr>
                <a:schemeClr val="accent2"/>
              </a:buClr>
              <a:buFont typeface="Wingdings" panose="05000000000000000000" pitchFamily="2" charset="2"/>
              <a:buChar char="§"/>
            </a:pPr>
            <a:r>
              <a:rPr lang="en-US" sz="2800" dirty="0"/>
              <a:t>Any matter subject to the decision or vote of the public official acting in the public official’s capacity as a public official; or</a:t>
            </a:r>
            <a:br>
              <a:rPr lang="en-US" sz="2800" dirty="0"/>
            </a:br>
            <a:endParaRPr lang="en-US" sz="2800" dirty="0"/>
          </a:p>
          <a:p>
            <a:pPr marL="742950" lvl="1" indent="-285750">
              <a:buClr>
                <a:schemeClr val="accent2"/>
              </a:buClr>
              <a:buFont typeface="Wingdings" panose="05000000000000000000" pitchFamily="2" charset="2"/>
              <a:buChar char="§"/>
            </a:pPr>
            <a:r>
              <a:rPr lang="en-US" sz="2800" dirty="0"/>
              <a:t>Any matter that would be subject to the decision or vote of a candidate who, if elected, would be acting in the capacity of a public official.</a:t>
            </a:r>
          </a:p>
        </p:txBody>
      </p:sp>
      <p:grpSp>
        <p:nvGrpSpPr>
          <p:cNvPr id="4" name="Group 3">
            <a:extLst>
              <a:ext uri="{FF2B5EF4-FFF2-40B4-BE49-F238E27FC236}">
                <a16:creationId xmlns:a16="http://schemas.microsoft.com/office/drawing/2014/main" id="{F656F996-4AAD-4D2D-9B2E-71F2A1FFFEC8}"/>
              </a:ext>
            </a:extLst>
          </p:cNvPr>
          <p:cNvGrpSpPr/>
          <p:nvPr/>
        </p:nvGrpSpPr>
        <p:grpSpPr>
          <a:xfrm>
            <a:off x="407572" y="219963"/>
            <a:ext cx="3284751" cy="1920675"/>
            <a:chOff x="1240949" y="4601508"/>
            <a:chExt cx="3284751" cy="1920675"/>
          </a:xfrm>
        </p:grpSpPr>
        <p:sp>
          <p:nvSpPr>
            <p:cNvPr id="5" name="Explosion: 14 Points 4">
              <a:extLst>
                <a:ext uri="{FF2B5EF4-FFF2-40B4-BE49-F238E27FC236}">
                  <a16:creationId xmlns:a16="http://schemas.microsoft.com/office/drawing/2014/main" id="{AEDCC438-C83F-4CF3-BD4D-0E2CC0C7420C}"/>
                </a:ext>
              </a:extLst>
            </p:cNvPr>
            <p:cNvSpPr/>
            <p:nvPr/>
          </p:nvSpPr>
          <p:spPr>
            <a:xfrm>
              <a:off x="1240949" y="4601508"/>
              <a:ext cx="3284751" cy="1920675"/>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755D9240-507C-4179-B533-663D4E32BDD3}"/>
                </a:ext>
              </a:extLst>
            </p:cNvPr>
            <p:cNvSpPr txBox="1"/>
            <p:nvPr/>
          </p:nvSpPr>
          <p:spPr>
            <a:xfrm rot="20079656">
              <a:off x="1721904" y="5238680"/>
              <a:ext cx="2322840" cy="646331"/>
            </a:xfrm>
            <a:prstGeom prst="rect">
              <a:avLst/>
            </a:prstGeom>
            <a:noFill/>
          </p:spPr>
          <p:txBody>
            <a:bodyPr wrap="square" rtlCol="0">
              <a:spAutoFit/>
            </a:bodyPr>
            <a:lstStyle/>
            <a:p>
              <a:r>
                <a:rPr lang="en-US" sz="3600" dirty="0">
                  <a:solidFill>
                    <a:schemeClr val="bg1"/>
                  </a:solidFill>
                </a:rPr>
                <a:t>Definition:</a:t>
              </a:r>
            </a:p>
          </p:txBody>
        </p:sp>
      </p:grpSp>
    </p:spTree>
    <p:extLst>
      <p:ext uri="{BB962C8B-B14F-4D97-AF65-F5344CB8AC3E}">
        <p14:creationId xmlns:p14="http://schemas.microsoft.com/office/powerpoint/2010/main" val="422258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579CE-363A-4BA7-8619-C6AA90458725}"/>
              </a:ext>
            </a:extLst>
          </p:cNvPr>
          <p:cNvSpPr>
            <a:spLocks noGrp="1"/>
          </p:cNvSpPr>
          <p:nvPr>
            <p:ph type="title"/>
          </p:nvPr>
        </p:nvSpPr>
        <p:spPr/>
        <p:txBody>
          <a:bodyPr/>
          <a:lstStyle/>
          <a:p>
            <a:r>
              <a:rPr lang="en-US" dirty="0">
                <a:solidFill>
                  <a:schemeClr val="accent2"/>
                </a:solidFill>
              </a:rPr>
              <a:t>Oregon Government Ethics Law</a:t>
            </a:r>
          </a:p>
        </p:txBody>
      </p:sp>
      <p:sp>
        <p:nvSpPr>
          <p:cNvPr id="4" name="Content Placeholder 3">
            <a:extLst>
              <a:ext uri="{FF2B5EF4-FFF2-40B4-BE49-F238E27FC236}">
                <a16:creationId xmlns:a16="http://schemas.microsoft.com/office/drawing/2014/main" id="{E6DFE814-7664-4C07-BFB8-B0DB2500141D}"/>
              </a:ext>
            </a:extLst>
          </p:cNvPr>
          <p:cNvSpPr>
            <a:spLocks noGrp="1"/>
          </p:cNvSpPr>
          <p:nvPr>
            <p:ph sz="half" idx="2"/>
          </p:nvPr>
        </p:nvSpPr>
        <p:spPr>
          <a:xfrm>
            <a:off x="581194" y="2926051"/>
            <a:ext cx="10706566" cy="3541655"/>
          </a:xfrm>
        </p:spPr>
        <p:txBody>
          <a:bodyPr>
            <a:normAutofit/>
          </a:bodyPr>
          <a:lstStyle/>
          <a:p>
            <a:pPr marL="0" indent="0" algn="ctr">
              <a:lnSpc>
                <a:spcPct val="100000"/>
              </a:lnSpc>
              <a:spcBef>
                <a:spcPts val="0"/>
              </a:spcBef>
              <a:buNone/>
            </a:pPr>
            <a:r>
              <a:rPr lang="en-US" sz="2400" dirty="0"/>
              <a:t>All public officials in Oregon must comply </a:t>
            </a:r>
          </a:p>
          <a:p>
            <a:pPr marL="0" indent="0" algn="ctr">
              <a:lnSpc>
                <a:spcPct val="100000"/>
              </a:lnSpc>
              <a:spcBef>
                <a:spcPts val="0"/>
              </a:spcBef>
              <a:buNone/>
            </a:pPr>
            <a:r>
              <a:rPr lang="en-US" sz="2400" dirty="0"/>
              <a:t>with the Oregon Government Ethics Law.</a:t>
            </a:r>
          </a:p>
          <a:p>
            <a:pPr marL="0" indent="0" algn="ctr">
              <a:lnSpc>
                <a:spcPct val="100000"/>
              </a:lnSpc>
              <a:spcBef>
                <a:spcPts val="0"/>
              </a:spcBef>
              <a:buNone/>
            </a:pPr>
            <a:endParaRPr lang="en-US" sz="2400" dirty="0"/>
          </a:p>
          <a:p>
            <a:pPr marL="0" indent="0" algn="ctr">
              <a:lnSpc>
                <a:spcPct val="100000"/>
              </a:lnSpc>
              <a:spcBef>
                <a:spcPts val="0"/>
              </a:spcBef>
              <a:buNone/>
            </a:pPr>
            <a:endParaRPr lang="en-US" sz="2400" dirty="0"/>
          </a:p>
          <a:p>
            <a:pPr marL="0" indent="0" algn="ctr">
              <a:lnSpc>
                <a:spcPct val="100000"/>
              </a:lnSpc>
              <a:spcBef>
                <a:spcPts val="0"/>
              </a:spcBef>
              <a:buNone/>
            </a:pPr>
            <a:endParaRPr lang="en-US" sz="2400" dirty="0"/>
          </a:p>
          <a:p>
            <a:pPr marL="0" indent="0" algn="ctr">
              <a:lnSpc>
                <a:spcPct val="100000"/>
              </a:lnSpc>
              <a:spcBef>
                <a:spcPts val="0"/>
              </a:spcBef>
              <a:buNone/>
            </a:pPr>
            <a:endParaRPr lang="en-US" sz="2400" dirty="0"/>
          </a:p>
          <a:p>
            <a:pPr marL="0" indent="0" algn="ctr">
              <a:lnSpc>
                <a:spcPct val="100000"/>
              </a:lnSpc>
              <a:spcBef>
                <a:spcPts val="0"/>
              </a:spcBef>
              <a:buNone/>
            </a:pPr>
            <a:r>
              <a:rPr lang="en-US" sz="2400" dirty="0">
                <a:solidFill>
                  <a:srgbClr val="FF0000"/>
                </a:solidFill>
              </a:rPr>
              <a:t>Are you a public official?</a:t>
            </a:r>
          </a:p>
          <a:p>
            <a:pPr marL="0" indent="0" algn="ctr">
              <a:lnSpc>
                <a:spcPct val="100000"/>
              </a:lnSpc>
              <a:spcBef>
                <a:spcPts val="0"/>
              </a:spcBef>
              <a:buNone/>
            </a:pPr>
            <a:endParaRPr lang="en-US" sz="2400" dirty="0"/>
          </a:p>
          <a:p>
            <a:pPr marL="0" indent="0" algn="ctr">
              <a:lnSpc>
                <a:spcPct val="100000"/>
              </a:lnSpc>
              <a:spcBef>
                <a:spcPts val="0"/>
              </a:spcBef>
              <a:buNone/>
            </a:pPr>
            <a:endParaRPr lang="en-US" sz="2400" dirty="0"/>
          </a:p>
        </p:txBody>
      </p:sp>
    </p:spTree>
    <p:extLst>
      <p:ext uri="{BB962C8B-B14F-4D97-AF65-F5344CB8AC3E}">
        <p14:creationId xmlns:p14="http://schemas.microsoft.com/office/powerpoint/2010/main" val="3040899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A38F-33D6-40DC-8489-839D099DFB53}"/>
              </a:ext>
            </a:extLst>
          </p:cNvPr>
          <p:cNvSpPr>
            <a:spLocks noGrp="1"/>
          </p:cNvSpPr>
          <p:nvPr>
            <p:ph type="title"/>
          </p:nvPr>
        </p:nvSpPr>
        <p:spPr/>
        <p:txBody>
          <a:bodyPr/>
          <a:lstStyle/>
          <a:p>
            <a:r>
              <a:rPr lang="en-US" dirty="0">
                <a:solidFill>
                  <a:schemeClr val="accent2"/>
                </a:solidFill>
              </a:rPr>
              <a:t>Gift hypothetical #1</a:t>
            </a:r>
          </a:p>
        </p:txBody>
      </p:sp>
      <p:sp>
        <p:nvSpPr>
          <p:cNvPr id="3" name="Content Placeholder 2">
            <a:extLst>
              <a:ext uri="{FF2B5EF4-FFF2-40B4-BE49-F238E27FC236}">
                <a16:creationId xmlns:a16="http://schemas.microsoft.com/office/drawing/2014/main" id="{B5814B71-EFC4-4FE7-B163-4D95B1A0B209}"/>
              </a:ext>
            </a:extLst>
          </p:cNvPr>
          <p:cNvSpPr>
            <a:spLocks noGrp="1"/>
          </p:cNvSpPr>
          <p:nvPr>
            <p:ph idx="1"/>
          </p:nvPr>
        </p:nvSpPr>
        <p:spPr/>
        <p:txBody>
          <a:bodyPr anchor="t"/>
          <a:lstStyle/>
          <a:p>
            <a:r>
              <a:rPr lang="en-US" sz="3100" dirty="0"/>
              <a:t>A salesperson from a software company offers to take the city’s IT manager out to lunch.  The IT manager has purchasing authority.  </a:t>
            </a:r>
          </a:p>
          <a:p>
            <a:pPr marL="0" indent="0">
              <a:buNone/>
            </a:pPr>
            <a:endParaRPr lang="en-US" sz="3100" dirty="0"/>
          </a:p>
          <a:p>
            <a:pPr marL="0" indent="0" algn="ctr">
              <a:buNone/>
            </a:pPr>
            <a:r>
              <a:rPr lang="en-US" sz="3100" dirty="0">
                <a:solidFill>
                  <a:srgbClr val="FF0000"/>
                </a:solidFill>
              </a:rPr>
              <a:t>May the IT manager accept the offer for lunch?</a:t>
            </a:r>
          </a:p>
          <a:p>
            <a:pPr marL="0" indent="0">
              <a:buNone/>
            </a:pPr>
            <a:endParaRPr lang="en-US" dirty="0"/>
          </a:p>
          <a:p>
            <a:endParaRPr lang="en-US" dirty="0"/>
          </a:p>
        </p:txBody>
      </p:sp>
    </p:spTree>
    <p:extLst>
      <p:ext uri="{BB962C8B-B14F-4D97-AF65-F5344CB8AC3E}">
        <p14:creationId xmlns:p14="http://schemas.microsoft.com/office/powerpoint/2010/main" val="1085688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A38F-33D6-40DC-8489-839D099DFB53}"/>
              </a:ext>
            </a:extLst>
          </p:cNvPr>
          <p:cNvSpPr>
            <a:spLocks noGrp="1"/>
          </p:cNvSpPr>
          <p:nvPr>
            <p:ph type="title"/>
          </p:nvPr>
        </p:nvSpPr>
        <p:spPr>
          <a:xfrm>
            <a:off x="913795" y="609601"/>
            <a:ext cx="10353761" cy="1018478"/>
          </a:xfrm>
        </p:spPr>
        <p:txBody>
          <a:bodyPr/>
          <a:lstStyle/>
          <a:p>
            <a:r>
              <a:rPr lang="en-US" dirty="0">
                <a:solidFill>
                  <a:schemeClr val="accent2"/>
                </a:solidFill>
              </a:rPr>
              <a:t>Gift hypothetical #2</a:t>
            </a:r>
          </a:p>
        </p:txBody>
      </p:sp>
      <p:sp>
        <p:nvSpPr>
          <p:cNvPr id="3" name="Content Placeholder 2">
            <a:extLst>
              <a:ext uri="{FF2B5EF4-FFF2-40B4-BE49-F238E27FC236}">
                <a16:creationId xmlns:a16="http://schemas.microsoft.com/office/drawing/2014/main" id="{B5814B71-EFC4-4FE7-B163-4D95B1A0B209}"/>
              </a:ext>
            </a:extLst>
          </p:cNvPr>
          <p:cNvSpPr>
            <a:spLocks noGrp="1"/>
          </p:cNvSpPr>
          <p:nvPr>
            <p:ph idx="1"/>
          </p:nvPr>
        </p:nvSpPr>
        <p:spPr>
          <a:xfrm>
            <a:off x="581192" y="1628079"/>
            <a:ext cx="11029615" cy="4914961"/>
          </a:xfrm>
        </p:spPr>
        <p:txBody>
          <a:bodyPr anchor="t">
            <a:normAutofit/>
          </a:bodyPr>
          <a:lstStyle/>
          <a:p>
            <a:r>
              <a:rPr lang="en-US" sz="2400" dirty="0"/>
              <a:t>A city manager attends a work-related conference paid for by the city.  When the city manager checks out of the hotel, she is offered a coupon for two nights of free lodging.  The city manager is in charge of her own lodging arrangement.</a:t>
            </a:r>
          </a:p>
          <a:p>
            <a:pPr marL="0" indent="0">
              <a:buNone/>
            </a:pPr>
            <a:endParaRPr lang="en-US" sz="2400" dirty="0"/>
          </a:p>
          <a:p>
            <a:pPr marL="0" indent="0" algn="ctr">
              <a:buNone/>
            </a:pPr>
            <a:r>
              <a:rPr lang="en-US" sz="2400" dirty="0">
                <a:solidFill>
                  <a:srgbClr val="FF0000"/>
                </a:solidFill>
              </a:rPr>
              <a:t>May the city manager accept and use the coupon?</a:t>
            </a:r>
          </a:p>
          <a:p>
            <a:pPr marL="0" indent="0">
              <a:buNone/>
            </a:pPr>
            <a:endParaRPr lang="en-US" sz="2400" dirty="0"/>
          </a:p>
          <a:p>
            <a:pPr marL="0" indent="0" algn="ctr">
              <a:buNone/>
            </a:pPr>
            <a:r>
              <a:rPr lang="en-US" sz="2400" dirty="0">
                <a:solidFill>
                  <a:srgbClr val="FF0000"/>
                </a:solidFill>
              </a:rPr>
              <a:t>What if the city has a provision in the city manager’s compensation policy allowing employees to use loyalty program benefits for personal use?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62557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A38F-33D6-40DC-8489-839D099DFB53}"/>
              </a:ext>
            </a:extLst>
          </p:cNvPr>
          <p:cNvSpPr>
            <a:spLocks noGrp="1"/>
          </p:cNvSpPr>
          <p:nvPr>
            <p:ph type="title"/>
          </p:nvPr>
        </p:nvSpPr>
        <p:spPr/>
        <p:txBody>
          <a:bodyPr/>
          <a:lstStyle/>
          <a:p>
            <a:r>
              <a:rPr lang="en-US" dirty="0">
                <a:solidFill>
                  <a:schemeClr val="accent2"/>
                </a:solidFill>
              </a:rPr>
              <a:t>Gift hypothetical #3</a:t>
            </a:r>
          </a:p>
        </p:txBody>
      </p:sp>
      <p:sp>
        <p:nvSpPr>
          <p:cNvPr id="3" name="Content Placeholder 2">
            <a:extLst>
              <a:ext uri="{FF2B5EF4-FFF2-40B4-BE49-F238E27FC236}">
                <a16:creationId xmlns:a16="http://schemas.microsoft.com/office/drawing/2014/main" id="{B5814B71-EFC4-4FE7-B163-4D95B1A0B209}"/>
              </a:ext>
            </a:extLst>
          </p:cNvPr>
          <p:cNvSpPr>
            <a:spLocks noGrp="1"/>
          </p:cNvSpPr>
          <p:nvPr>
            <p:ph idx="1"/>
          </p:nvPr>
        </p:nvSpPr>
        <p:spPr/>
        <p:txBody>
          <a:bodyPr anchor="t">
            <a:normAutofit lnSpcReduction="10000"/>
          </a:bodyPr>
          <a:lstStyle/>
          <a:p>
            <a:r>
              <a:rPr lang="en-US" sz="3100" dirty="0"/>
              <a:t>You are a city staff member and it’s your manager’s birthday.  The two of you have known each  other for years and are close friends.  You decide to purchase a nice birthday present.</a:t>
            </a:r>
          </a:p>
          <a:p>
            <a:pPr marL="0" indent="0">
              <a:buNone/>
            </a:pPr>
            <a:endParaRPr lang="en-US" sz="3100" dirty="0"/>
          </a:p>
          <a:p>
            <a:pPr marL="0" indent="0" algn="ctr">
              <a:buNone/>
            </a:pPr>
            <a:r>
              <a:rPr lang="en-US" sz="3100" dirty="0">
                <a:solidFill>
                  <a:srgbClr val="FF0000"/>
                </a:solidFill>
              </a:rPr>
              <a:t>May your manager accept your gift?</a:t>
            </a:r>
          </a:p>
          <a:p>
            <a:pPr marL="0" indent="0">
              <a:buNone/>
            </a:pPr>
            <a:endParaRPr lang="en-US" dirty="0"/>
          </a:p>
          <a:p>
            <a:endParaRPr lang="en-US" dirty="0"/>
          </a:p>
        </p:txBody>
      </p:sp>
    </p:spTree>
    <p:extLst>
      <p:ext uri="{BB962C8B-B14F-4D97-AF65-F5344CB8AC3E}">
        <p14:creationId xmlns:p14="http://schemas.microsoft.com/office/powerpoint/2010/main" val="3066247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A38F-33D6-40DC-8489-839D099DFB53}"/>
              </a:ext>
            </a:extLst>
          </p:cNvPr>
          <p:cNvSpPr>
            <a:spLocks noGrp="1"/>
          </p:cNvSpPr>
          <p:nvPr>
            <p:ph type="title"/>
          </p:nvPr>
        </p:nvSpPr>
        <p:spPr/>
        <p:txBody>
          <a:bodyPr/>
          <a:lstStyle/>
          <a:p>
            <a:r>
              <a:rPr lang="en-US" dirty="0">
                <a:solidFill>
                  <a:schemeClr val="accent2"/>
                </a:solidFill>
              </a:rPr>
              <a:t>What to ask yourself</a:t>
            </a:r>
            <a:br>
              <a:rPr lang="en-US" dirty="0">
                <a:solidFill>
                  <a:schemeClr val="accent2"/>
                </a:solidFill>
              </a:rPr>
            </a:br>
            <a:r>
              <a:rPr lang="en-US" dirty="0">
                <a:solidFill>
                  <a:schemeClr val="accent2"/>
                </a:solidFill>
              </a:rPr>
              <a:t>before accepting a gift</a:t>
            </a:r>
          </a:p>
        </p:txBody>
      </p:sp>
      <p:sp>
        <p:nvSpPr>
          <p:cNvPr id="3" name="Content Placeholder 2">
            <a:extLst>
              <a:ext uri="{FF2B5EF4-FFF2-40B4-BE49-F238E27FC236}">
                <a16:creationId xmlns:a16="http://schemas.microsoft.com/office/drawing/2014/main" id="{B5814B71-EFC4-4FE7-B163-4D95B1A0B209}"/>
              </a:ext>
            </a:extLst>
          </p:cNvPr>
          <p:cNvSpPr>
            <a:spLocks noGrp="1"/>
          </p:cNvSpPr>
          <p:nvPr>
            <p:ph idx="1"/>
          </p:nvPr>
        </p:nvSpPr>
        <p:spPr>
          <a:xfrm>
            <a:off x="913795" y="2096064"/>
            <a:ext cx="10353762" cy="4483156"/>
          </a:xfrm>
        </p:spPr>
        <p:txBody>
          <a:bodyPr anchor="t">
            <a:normAutofit fontScale="92500" lnSpcReduction="10000"/>
          </a:bodyPr>
          <a:lstStyle/>
          <a:p>
            <a:r>
              <a:rPr lang="en-US" sz="2800" dirty="0">
                <a:solidFill>
                  <a:schemeClr val="tx1"/>
                </a:solidFill>
              </a:rPr>
              <a:t>Is it a “gift” within the definition under ORS 244.020?</a:t>
            </a:r>
          </a:p>
          <a:p>
            <a:pPr marL="0" indent="0">
              <a:buNone/>
            </a:pPr>
            <a:endParaRPr lang="en-US" sz="2800" dirty="0">
              <a:solidFill>
                <a:schemeClr val="tx1"/>
              </a:solidFill>
            </a:endParaRPr>
          </a:p>
          <a:p>
            <a:r>
              <a:rPr lang="en-US" sz="2800" dirty="0">
                <a:solidFill>
                  <a:schemeClr val="tx1"/>
                </a:solidFill>
              </a:rPr>
              <a:t>Do any exceptions apply?</a:t>
            </a:r>
          </a:p>
          <a:p>
            <a:pPr marL="0" indent="0">
              <a:buNone/>
            </a:pPr>
            <a:endParaRPr lang="en-US" sz="2800" dirty="0">
              <a:solidFill>
                <a:schemeClr val="tx1"/>
              </a:solidFill>
            </a:endParaRPr>
          </a:p>
          <a:p>
            <a:r>
              <a:rPr lang="en-US" sz="2800" dirty="0">
                <a:solidFill>
                  <a:schemeClr val="tx1"/>
                </a:solidFill>
              </a:rPr>
              <a:t>Does the source have an legislative or administrative interest in my position?</a:t>
            </a:r>
          </a:p>
          <a:p>
            <a:pPr marL="0" indent="0">
              <a:buNone/>
            </a:pPr>
            <a:endParaRPr lang="en-US" sz="2800" dirty="0">
              <a:solidFill>
                <a:schemeClr val="tx1"/>
              </a:solidFill>
            </a:endParaRPr>
          </a:p>
          <a:p>
            <a:r>
              <a:rPr lang="en-US" sz="2800" dirty="0">
                <a:solidFill>
                  <a:schemeClr val="tx1"/>
                </a:solidFill>
              </a:rPr>
              <a:t>Is the value great that $50?</a:t>
            </a:r>
          </a:p>
          <a:p>
            <a:pPr marL="0" indent="0">
              <a:buNone/>
            </a:pPr>
            <a:endParaRPr lang="en-US" dirty="0"/>
          </a:p>
          <a:p>
            <a:endParaRPr lang="en-US" dirty="0"/>
          </a:p>
        </p:txBody>
      </p:sp>
    </p:spTree>
    <p:extLst>
      <p:ext uri="{BB962C8B-B14F-4D97-AF65-F5344CB8AC3E}">
        <p14:creationId xmlns:p14="http://schemas.microsoft.com/office/powerpoint/2010/main" val="40705373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46E6F-72AE-4989-9F18-C0A342A49885}"/>
              </a:ext>
            </a:extLst>
          </p:cNvPr>
          <p:cNvSpPr>
            <a:spLocks noGrp="1"/>
          </p:cNvSpPr>
          <p:nvPr>
            <p:ph type="title"/>
          </p:nvPr>
        </p:nvSpPr>
        <p:spPr>
          <a:xfrm>
            <a:off x="824585" y="2594517"/>
            <a:ext cx="10353761" cy="1326321"/>
          </a:xfrm>
        </p:spPr>
        <p:txBody>
          <a:bodyPr>
            <a:normAutofit/>
          </a:bodyPr>
          <a:lstStyle/>
          <a:p>
            <a:r>
              <a:rPr lang="en-US" sz="4800" dirty="0">
                <a:solidFill>
                  <a:schemeClr val="accent2"/>
                </a:solidFill>
              </a:rPr>
              <a:t>nepotism</a:t>
            </a:r>
          </a:p>
        </p:txBody>
      </p:sp>
    </p:spTree>
    <p:extLst>
      <p:ext uri="{BB962C8B-B14F-4D97-AF65-F5344CB8AC3E}">
        <p14:creationId xmlns:p14="http://schemas.microsoft.com/office/powerpoint/2010/main" val="28502083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solidFill>
                  <a:schemeClr val="accent2"/>
                </a:solidFill>
              </a:rPr>
              <a:t>What do the nepotism </a:t>
            </a:r>
            <a:br>
              <a:rPr lang="en-US" dirty="0">
                <a:solidFill>
                  <a:schemeClr val="accent2"/>
                </a:solidFill>
              </a:rPr>
            </a:br>
            <a:r>
              <a:rPr lang="en-US" dirty="0">
                <a:solidFill>
                  <a:schemeClr val="accent2"/>
                </a:solidFill>
              </a:rPr>
              <a:t>statutes prohibit?</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581192" y="1935921"/>
            <a:ext cx="11029615" cy="4739199"/>
          </a:xfrm>
        </p:spPr>
        <p:txBody>
          <a:bodyPr anchor="t">
            <a:normAutofit fontScale="92500"/>
          </a:bodyPr>
          <a:lstStyle/>
          <a:p>
            <a:r>
              <a:rPr lang="en-US" sz="2400" dirty="0"/>
              <a:t>A public official may not appoint, employ or promote a relative or household member to, or discharge, fire or demote a household member from a  position with the public body that the public serves or exercises control unless:</a:t>
            </a:r>
          </a:p>
          <a:p>
            <a:pPr lvl="1"/>
            <a:r>
              <a:rPr lang="en-US" sz="2200" dirty="0"/>
              <a:t>The official follows the rules of conflict of interest disclosure.</a:t>
            </a:r>
          </a:p>
          <a:p>
            <a:pPr marL="457200" lvl="1" indent="0">
              <a:buNone/>
            </a:pPr>
            <a:endParaRPr lang="en-US" sz="2200" dirty="0"/>
          </a:p>
          <a:p>
            <a:r>
              <a:rPr lang="en-US" sz="2400" dirty="0"/>
              <a:t>Even after applying the rules of conflict interest disclosure, the official remains prohibited from participating in any personnel action taken by the public entity that would impact the employment of the relative or member of the household. </a:t>
            </a:r>
          </a:p>
          <a:p>
            <a:pPr lvl="1"/>
            <a:r>
              <a:rPr lang="en-US" sz="2200" dirty="0">
                <a:solidFill>
                  <a:srgbClr val="FF0000"/>
                </a:solidFill>
              </a:rPr>
              <a:t>Prohibition includes participation in any interview, discussion or debate regarding employment or direct supervision.</a:t>
            </a:r>
          </a:p>
        </p:txBody>
      </p:sp>
    </p:spTree>
    <p:extLst>
      <p:ext uri="{BB962C8B-B14F-4D97-AF65-F5344CB8AC3E}">
        <p14:creationId xmlns:p14="http://schemas.microsoft.com/office/powerpoint/2010/main" val="6815684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a:xfrm>
            <a:off x="919118" y="275064"/>
            <a:ext cx="10353761" cy="1107688"/>
          </a:xfrm>
        </p:spPr>
        <p:txBody>
          <a:bodyPr/>
          <a:lstStyle/>
          <a:p>
            <a:r>
              <a:rPr lang="en-US" dirty="0">
                <a:solidFill>
                  <a:schemeClr val="accent2"/>
                </a:solidFill>
              </a:rPr>
              <a:t>What do the nepotism </a:t>
            </a:r>
            <a:br>
              <a:rPr lang="en-US" dirty="0">
                <a:solidFill>
                  <a:schemeClr val="accent2"/>
                </a:solidFill>
              </a:rPr>
            </a:br>
            <a:r>
              <a:rPr lang="en-US" dirty="0">
                <a:solidFill>
                  <a:schemeClr val="accent2"/>
                </a:solidFill>
              </a:rPr>
              <a:t>statutes allow?</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581190" y="1628079"/>
            <a:ext cx="11029615" cy="5084955"/>
          </a:xfrm>
        </p:spPr>
        <p:txBody>
          <a:bodyPr anchor="t">
            <a:noAutofit/>
          </a:bodyPr>
          <a:lstStyle/>
          <a:p>
            <a:pPr marL="0" indent="0">
              <a:buNone/>
            </a:pPr>
            <a:r>
              <a:rPr lang="en-US" sz="2100" dirty="0"/>
              <a:t>The public official is permitted to:</a:t>
            </a:r>
          </a:p>
          <a:p>
            <a:pPr lvl="1"/>
            <a:r>
              <a:rPr lang="en-US" sz="2100" dirty="0"/>
              <a:t>Provide a reference and recommendation;</a:t>
            </a:r>
          </a:p>
          <a:p>
            <a:pPr marL="457200" lvl="1" indent="0">
              <a:buNone/>
            </a:pPr>
            <a:endParaRPr lang="en-US" sz="2100" dirty="0"/>
          </a:p>
          <a:p>
            <a:pPr lvl="1"/>
            <a:r>
              <a:rPr lang="en-US" sz="2100" dirty="0"/>
              <a:t>Conduct a ministerial act that is otherwise part of his or her regular job function;</a:t>
            </a:r>
          </a:p>
          <a:p>
            <a:pPr lvl="1"/>
            <a:endParaRPr lang="en-US" sz="2100" dirty="0"/>
          </a:p>
          <a:p>
            <a:pPr lvl="1"/>
            <a:r>
              <a:rPr lang="en-US" sz="2100" dirty="0"/>
              <a:t>Participate in personnel actions when the relative/household member is an unpaid volunteer;</a:t>
            </a:r>
          </a:p>
          <a:p>
            <a:pPr marL="457200" lvl="1" indent="0">
              <a:buNone/>
            </a:pPr>
            <a:endParaRPr lang="en-US" sz="2100" dirty="0"/>
          </a:p>
          <a:p>
            <a:pPr lvl="1"/>
            <a:r>
              <a:rPr lang="en-US" sz="2100" dirty="0"/>
              <a:t>Supervise a relative/household member </a:t>
            </a:r>
            <a:r>
              <a:rPr lang="en-US" sz="2100" dirty="0">
                <a:solidFill>
                  <a:srgbClr val="FF0000"/>
                </a:solidFill>
              </a:rPr>
              <a:t>if the public body adopts policies </a:t>
            </a:r>
            <a:r>
              <a:rPr lang="en-US" sz="2100" dirty="0"/>
              <a:t>permitting the public official acting in an official capacity to directly supervise a person who is a relative or household member</a:t>
            </a:r>
            <a:r>
              <a:rPr lang="en-US" sz="2400" dirty="0"/>
              <a:t>.</a:t>
            </a:r>
          </a:p>
        </p:txBody>
      </p:sp>
    </p:spTree>
    <p:extLst>
      <p:ext uri="{BB962C8B-B14F-4D97-AF65-F5344CB8AC3E}">
        <p14:creationId xmlns:p14="http://schemas.microsoft.com/office/powerpoint/2010/main" val="680400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5FF9-C6C1-4856-BFAD-0D45983BA8D7}"/>
              </a:ext>
            </a:extLst>
          </p:cNvPr>
          <p:cNvSpPr>
            <a:spLocks noGrp="1"/>
          </p:cNvSpPr>
          <p:nvPr>
            <p:ph type="title"/>
          </p:nvPr>
        </p:nvSpPr>
        <p:spPr>
          <a:xfrm>
            <a:off x="802283" y="2661424"/>
            <a:ext cx="10353761" cy="1326321"/>
          </a:xfrm>
        </p:spPr>
        <p:txBody>
          <a:bodyPr>
            <a:normAutofit/>
          </a:bodyPr>
          <a:lstStyle/>
          <a:p>
            <a:r>
              <a:rPr lang="en-US" sz="4800" dirty="0">
                <a:solidFill>
                  <a:schemeClr val="accent2"/>
                </a:solidFill>
              </a:rPr>
              <a:t>Outside employment</a:t>
            </a:r>
          </a:p>
        </p:txBody>
      </p:sp>
    </p:spTree>
    <p:extLst>
      <p:ext uri="{BB962C8B-B14F-4D97-AF65-F5344CB8AC3E}">
        <p14:creationId xmlns:p14="http://schemas.microsoft.com/office/powerpoint/2010/main" val="40390101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solidFill>
                  <a:schemeClr val="accent2"/>
                </a:solidFill>
              </a:rPr>
              <a:t>Proceed with caution</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p:txBody>
          <a:bodyPr anchor="t">
            <a:noAutofit/>
          </a:bodyPr>
          <a:lstStyle/>
          <a:p>
            <a:pPr algn="ctr"/>
            <a:r>
              <a:rPr lang="en-US" sz="2900" dirty="0"/>
              <a:t>Oregon Ethics Laws do not prohibit outside employment.</a:t>
            </a:r>
            <a:br>
              <a:rPr lang="en-US" sz="2900" dirty="0"/>
            </a:br>
            <a:br>
              <a:rPr lang="en-US" sz="2900" dirty="0"/>
            </a:br>
            <a:r>
              <a:rPr lang="en-US" sz="2900" b="1" dirty="0">
                <a:solidFill>
                  <a:srgbClr val="FF0000"/>
                </a:solidFill>
              </a:rPr>
              <a:t>BUT… </a:t>
            </a:r>
            <a:br>
              <a:rPr lang="en-US" sz="2900" dirty="0"/>
            </a:br>
            <a:endParaRPr lang="en-US" sz="2900" dirty="0"/>
          </a:p>
          <a:p>
            <a:r>
              <a:rPr lang="en-US" sz="2900" dirty="0"/>
              <a:t>Public officials are prohibited from using their public position to create the opportunity for additional personal income.</a:t>
            </a:r>
          </a:p>
        </p:txBody>
      </p:sp>
    </p:spTree>
    <p:extLst>
      <p:ext uri="{BB962C8B-B14F-4D97-AF65-F5344CB8AC3E}">
        <p14:creationId xmlns:p14="http://schemas.microsoft.com/office/powerpoint/2010/main" val="34818778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a:xfrm>
            <a:off x="913795" y="219307"/>
            <a:ext cx="10353761" cy="1118839"/>
          </a:xfrm>
        </p:spPr>
        <p:txBody>
          <a:bodyPr/>
          <a:lstStyle/>
          <a:p>
            <a:r>
              <a:rPr lang="en-US" dirty="0">
                <a:solidFill>
                  <a:schemeClr val="accent2"/>
                </a:solidFill>
              </a:rPr>
              <a:t>Tips on maintaining clear boundaries</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913795" y="1338146"/>
            <a:ext cx="10353762" cy="4750419"/>
          </a:xfrm>
        </p:spPr>
        <p:txBody>
          <a:bodyPr anchor="t">
            <a:noAutofit/>
          </a:bodyPr>
          <a:lstStyle/>
          <a:p>
            <a:r>
              <a:rPr lang="en-US" sz="2100" dirty="0"/>
              <a:t>Do not use governmental time or resources for private employment or benefit;</a:t>
            </a:r>
          </a:p>
          <a:p>
            <a:pPr marL="0" indent="0">
              <a:buNone/>
            </a:pPr>
            <a:endParaRPr lang="en-US" sz="2100" dirty="0"/>
          </a:p>
          <a:p>
            <a:r>
              <a:rPr lang="en-US" sz="2100" dirty="0"/>
              <a:t>Do not take official action that could have a financial impact on a private enterprise;</a:t>
            </a:r>
          </a:p>
          <a:p>
            <a:pPr marL="0" indent="0">
              <a:buNone/>
            </a:pPr>
            <a:endParaRPr lang="en-US" sz="2100" dirty="0"/>
          </a:p>
          <a:p>
            <a:r>
              <a:rPr lang="en-US" sz="2100" dirty="0"/>
              <a:t>Do not use confidential information obtained through a public position for private use;</a:t>
            </a:r>
          </a:p>
          <a:p>
            <a:pPr marL="0" indent="0">
              <a:buNone/>
            </a:pPr>
            <a:endParaRPr lang="en-US" sz="2100" dirty="0"/>
          </a:p>
          <a:p>
            <a:r>
              <a:rPr lang="en-US" sz="2100" dirty="0"/>
              <a:t>Do not represent a client for a fee before the public official’s public body; and</a:t>
            </a:r>
          </a:p>
          <a:p>
            <a:pPr marL="0" indent="0">
              <a:buNone/>
            </a:pPr>
            <a:endParaRPr lang="en-US" sz="2100" dirty="0"/>
          </a:p>
          <a:p>
            <a:r>
              <a:rPr lang="en-US" sz="2100" dirty="0"/>
              <a:t>Do not use your official position to create the opportunity for private income.</a:t>
            </a:r>
          </a:p>
        </p:txBody>
      </p:sp>
    </p:spTree>
    <p:extLst>
      <p:ext uri="{BB962C8B-B14F-4D97-AF65-F5344CB8AC3E}">
        <p14:creationId xmlns:p14="http://schemas.microsoft.com/office/powerpoint/2010/main" val="355823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CFC39-56A5-4516-9BD2-0477F6E97100}"/>
              </a:ext>
            </a:extLst>
          </p:cNvPr>
          <p:cNvSpPr>
            <a:spLocks noGrp="1"/>
          </p:cNvSpPr>
          <p:nvPr>
            <p:ph type="title"/>
          </p:nvPr>
        </p:nvSpPr>
        <p:spPr/>
        <p:txBody>
          <a:bodyPr/>
          <a:lstStyle/>
          <a:p>
            <a:r>
              <a:rPr lang="en-US" dirty="0"/>
              <a:t>    </a:t>
            </a:r>
            <a:r>
              <a:rPr lang="en-US" dirty="0">
                <a:solidFill>
                  <a:schemeClr val="accent2"/>
                </a:solidFill>
              </a:rPr>
              <a:t>“public official”  </a:t>
            </a:r>
          </a:p>
        </p:txBody>
      </p:sp>
      <p:sp>
        <p:nvSpPr>
          <p:cNvPr id="4" name="Content Placeholder 3">
            <a:extLst>
              <a:ext uri="{FF2B5EF4-FFF2-40B4-BE49-F238E27FC236}">
                <a16:creationId xmlns:a16="http://schemas.microsoft.com/office/drawing/2014/main" id="{C1C2FCA5-7D64-4029-8FD6-17E1F36728C8}"/>
              </a:ext>
            </a:extLst>
          </p:cNvPr>
          <p:cNvSpPr>
            <a:spLocks noGrp="1"/>
          </p:cNvSpPr>
          <p:nvPr>
            <p:ph sz="half" idx="2"/>
          </p:nvPr>
        </p:nvSpPr>
        <p:spPr>
          <a:xfrm>
            <a:off x="581193" y="2783794"/>
            <a:ext cx="11340731" cy="1453669"/>
          </a:xfrm>
        </p:spPr>
        <p:txBody>
          <a:bodyPr>
            <a:normAutofit fontScale="92500"/>
          </a:bodyPr>
          <a:lstStyle/>
          <a:p>
            <a:pPr marL="0" indent="0">
              <a:buNone/>
            </a:pPr>
            <a:r>
              <a:rPr lang="en-US" sz="2400" dirty="0"/>
              <a:t>“[A]ny person * * * serving the State of Oregon or any of its </a:t>
            </a:r>
            <a:r>
              <a:rPr lang="en-US" sz="2400" b="1" u="sng" dirty="0">
                <a:solidFill>
                  <a:schemeClr val="tx1"/>
                </a:solidFill>
              </a:rPr>
              <a:t>political subdivisions </a:t>
            </a:r>
            <a:r>
              <a:rPr lang="en-US" sz="2400" dirty="0">
                <a:solidFill>
                  <a:schemeClr val="tx1"/>
                </a:solidFill>
              </a:rPr>
              <a:t>or any other public body, as an </a:t>
            </a:r>
            <a:r>
              <a:rPr lang="en-US" sz="2400" b="1" u="sng" dirty="0">
                <a:solidFill>
                  <a:schemeClr val="tx1"/>
                </a:solidFill>
              </a:rPr>
              <a:t>elected</a:t>
            </a:r>
            <a:r>
              <a:rPr lang="en-US" sz="2400" b="1" dirty="0">
                <a:solidFill>
                  <a:schemeClr val="tx1"/>
                </a:solidFill>
              </a:rPr>
              <a:t> </a:t>
            </a:r>
            <a:r>
              <a:rPr lang="en-US" sz="2400" dirty="0">
                <a:solidFill>
                  <a:schemeClr val="tx1"/>
                </a:solidFill>
              </a:rPr>
              <a:t>official, </a:t>
            </a:r>
            <a:r>
              <a:rPr lang="en-US" sz="2400" b="1" u="sng" dirty="0">
                <a:solidFill>
                  <a:schemeClr val="tx1"/>
                </a:solidFill>
              </a:rPr>
              <a:t>appointed</a:t>
            </a:r>
            <a:r>
              <a:rPr lang="en-US" sz="2400" dirty="0">
                <a:solidFill>
                  <a:schemeClr val="tx1"/>
                </a:solidFill>
              </a:rPr>
              <a:t> official, </a:t>
            </a:r>
            <a:r>
              <a:rPr lang="en-US" sz="2400" b="1" u="sng" dirty="0">
                <a:solidFill>
                  <a:schemeClr val="tx1"/>
                </a:solidFill>
              </a:rPr>
              <a:t>employee </a:t>
            </a:r>
            <a:r>
              <a:rPr lang="en-US" sz="2400" dirty="0">
                <a:solidFill>
                  <a:schemeClr val="tx1"/>
                </a:solidFill>
              </a:rPr>
              <a:t>or agent</a:t>
            </a:r>
            <a:r>
              <a:rPr lang="en-US" sz="2400" b="1" dirty="0">
                <a:solidFill>
                  <a:schemeClr val="tx1"/>
                </a:solidFill>
              </a:rPr>
              <a:t>, </a:t>
            </a:r>
            <a:r>
              <a:rPr lang="en-US" sz="2400" b="1" u="sng" dirty="0">
                <a:solidFill>
                  <a:schemeClr val="tx1"/>
                </a:solidFill>
              </a:rPr>
              <a:t>irrespective of whether the person is compensated </a:t>
            </a:r>
            <a:r>
              <a:rPr lang="en-US" sz="2400" dirty="0">
                <a:solidFill>
                  <a:schemeClr val="tx1"/>
                </a:solidFill>
              </a:rPr>
              <a:t>for the service.” </a:t>
            </a:r>
          </a:p>
          <a:p>
            <a:pPr marL="0" indent="0">
              <a:buNone/>
            </a:pPr>
            <a:endParaRPr lang="en-US" dirty="0"/>
          </a:p>
          <a:p>
            <a:endParaRPr lang="en-US" dirty="0"/>
          </a:p>
        </p:txBody>
      </p:sp>
      <p:grpSp>
        <p:nvGrpSpPr>
          <p:cNvPr id="7" name="Group 6">
            <a:extLst>
              <a:ext uri="{FF2B5EF4-FFF2-40B4-BE49-F238E27FC236}">
                <a16:creationId xmlns:a16="http://schemas.microsoft.com/office/drawing/2014/main" id="{49B21074-3F92-43E6-936E-684CF7B89ED1}"/>
              </a:ext>
            </a:extLst>
          </p:cNvPr>
          <p:cNvGrpSpPr/>
          <p:nvPr/>
        </p:nvGrpSpPr>
        <p:grpSpPr>
          <a:xfrm>
            <a:off x="581193" y="330217"/>
            <a:ext cx="3284751" cy="1920675"/>
            <a:chOff x="1240949" y="4601508"/>
            <a:chExt cx="3284751" cy="1920675"/>
          </a:xfrm>
        </p:grpSpPr>
        <p:sp>
          <p:nvSpPr>
            <p:cNvPr id="5" name="Explosion: 14 Points 4">
              <a:extLst>
                <a:ext uri="{FF2B5EF4-FFF2-40B4-BE49-F238E27FC236}">
                  <a16:creationId xmlns:a16="http://schemas.microsoft.com/office/drawing/2014/main" id="{8729C3D6-BD01-4500-891E-0BA56618E088}"/>
                </a:ext>
              </a:extLst>
            </p:cNvPr>
            <p:cNvSpPr/>
            <p:nvPr/>
          </p:nvSpPr>
          <p:spPr>
            <a:xfrm>
              <a:off x="1240949" y="4601508"/>
              <a:ext cx="3284751" cy="1920675"/>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3E35BFA-CEEB-44A6-AFC6-64D74337C492}"/>
                </a:ext>
              </a:extLst>
            </p:cNvPr>
            <p:cNvSpPr txBox="1"/>
            <p:nvPr/>
          </p:nvSpPr>
          <p:spPr>
            <a:xfrm rot="20079656">
              <a:off x="1721904" y="5238680"/>
              <a:ext cx="2322840" cy="646331"/>
            </a:xfrm>
            <a:prstGeom prst="rect">
              <a:avLst/>
            </a:prstGeom>
            <a:noFill/>
          </p:spPr>
          <p:txBody>
            <a:bodyPr wrap="square" rtlCol="0">
              <a:spAutoFit/>
            </a:bodyPr>
            <a:lstStyle/>
            <a:p>
              <a:r>
                <a:rPr lang="en-US" sz="3600" dirty="0">
                  <a:solidFill>
                    <a:schemeClr val="bg1"/>
                  </a:solidFill>
                </a:rPr>
                <a:t>Definition:</a:t>
              </a:r>
            </a:p>
          </p:txBody>
        </p:sp>
      </p:grpSp>
    </p:spTree>
    <p:extLst>
      <p:ext uri="{BB962C8B-B14F-4D97-AF65-F5344CB8AC3E}">
        <p14:creationId xmlns:p14="http://schemas.microsoft.com/office/powerpoint/2010/main" val="22215594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03BFC-BD8F-4274-9B68-86F4E574685F}"/>
              </a:ext>
            </a:extLst>
          </p:cNvPr>
          <p:cNvSpPr>
            <a:spLocks noGrp="1"/>
          </p:cNvSpPr>
          <p:nvPr>
            <p:ph type="title"/>
          </p:nvPr>
        </p:nvSpPr>
        <p:spPr>
          <a:xfrm>
            <a:off x="880342" y="2683727"/>
            <a:ext cx="10353761" cy="1326321"/>
          </a:xfrm>
        </p:spPr>
        <p:txBody>
          <a:bodyPr>
            <a:normAutofit/>
          </a:bodyPr>
          <a:lstStyle/>
          <a:p>
            <a:r>
              <a:rPr lang="en-US" sz="4800" dirty="0">
                <a:solidFill>
                  <a:schemeClr val="accent2"/>
                </a:solidFill>
              </a:rPr>
              <a:t>Subsequent employment</a:t>
            </a:r>
          </a:p>
        </p:txBody>
      </p:sp>
    </p:spTree>
    <p:extLst>
      <p:ext uri="{BB962C8B-B14F-4D97-AF65-F5344CB8AC3E}">
        <p14:creationId xmlns:p14="http://schemas.microsoft.com/office/powerpoint/2010/main" val="19809209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solidFill>
                  <a:schemeClr val="accent2"/>
                </a:solidFill>
              </a:rPr>
              <a:t>Restrictions on </a:t>
            </a:r>
            <a:br>
              <a:rPr lang="en-US" dirty="0">
                <a:solidFill>
                  <a:schemeClr val="accent2"/>
                </a:solidFill>
              </a:rPr>
            </a:br>
            <a:r>
              <a:rPr lang="en-US" dirty="0">
                <a:solidFill>
                  <a:schemeClr val="accent2"/>
                </a:solidFill>
              </a:rPr>
              <a:t>subsequent employment</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p:txBody>
          <a:bodyPr anchor="t">
            <a:normAutofit/>
          </a:bodyPr>
          <a:lstStyle/>
          <a:p>
            <a:r>
              <a:rPr lang="en-US" sz="2800" dirty="0"/>
              <a:t>Typically applies to state officials.</a:t>
            </a:r>
          </a:p>
          <a:p>
            <a:pPr marL="0" indent="0">
              <a:buNone/>
            </a:pPr>
            <a:endParaRPr lang="en-US" sz="2800" dirty="0"/>
          </a:p>
          <a:p>
            <a:r>
              <a:rPr lang="en-US" sz="2800" dirty="0"/>
              <a:t>As related to local government positions:  two primary restrictions</a:t>
            </a:r>
          </a:p>
          <a:p>
            <a:pPr lvl="1"/>
            <a:r>
              <a:rPr lang="en-US" sz="2800" dirty="0"/>
              <a:t>Public contracts; and</a:t>
            </a:r>
          </a:p>
          <a:p>
            <a:pPr lvl="1"/>
            <a:r>
              <a:rPr lang="en-US" sz="2800" dirty="0"/>
              <a:t>Investments.</a:t>
            </a:r>
          </a:p>
        </p:txBody>
      </p:sp>
    </p:spTree>
    <p:extLst>
      <p:ext uri="{BB962C8B-B14F-4D97-AF65-F5344CB8AC3E}">
        <p14:creationId xmlns:p14="http://schemas.microsoft.com/office/powerpoint/2010/main" val="24425766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solidFill>
                  <a:schemeClr val="accent2"/>
                </a:solidFill>
              </a:rPr>
              <a:t>Public contracts</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p:txBody>
          <a:bodyPr anchor="t">
            <a:noAutofit/>
          </a:bodyPr>
          <a:lstStyle/>
          <a:p>
            <a:r>
              <a:rPr lang="en-US" sz="2400" dirty="0">
                <a:solidFill>
                  <a:schemeClr val="tx1"/>
                </a:solidFill>
              </a:rPr>
              <a:t>A public official who </a:t>
            </a:r>
            <a:r>
              <a:rPr lang="en-US" sz="2400" dirty="0">
                <a:solidFill>
                  <a:srgbClr val="FF0000"/>
                </a:solidFill>
              </a:rPr>
              <a:t>authorized</a:t>
            </a:r>
            <a:r>
              <a:rPr lang="en-US" sz="2400" dirty="0">
                <a:solidFill>
                  <a:schemeClr val="tx1"/>
                </a:solidFill>
              </a:rPr>
              <a:t> or had a significant role in a contract or was a member of a governing body acting in an official capacity may not:</a:t>
            </a:r>
          </a:p>
          <a:p>
            <a:pPr marL="0" indent="0">
              <a:buNone/>
            </a:pPr>
            <a:endParaRPr lang="en-US" sz="2400" dirty="0">
              <a:solidFill>
                <a:schemeClr val="tx1"/>
              </a:solidFill>
            </a:endParaRPr>
          </a:p>
          <a:p>
            <a:pPr lvl="1"/>
            <a:r>
              <a:rPr lang="en-US" sz="2400" dirty="0">
                <a:solidFill>
                  <a:schemeClr val="tx1"/>
                </a:solidFill>
              </a:rPr>
              <a:t>Have a direct, beneficial financial interest in the public contract for </a:t>
            </a:r>
            <a:r>
              <a:rPr lang="en-US" sz="2400" dirty="0">
                <a:solidFill>
                  <a:srgbClr val="FF0000"/>
                </a:solidFill>
              </a:rPr>
              <a:t>two years </a:t>
            </a:r>
            <a:r>
              <a:rPr lang="en-US" sz="2400" dirty="0">
                <a:solidFill>
                  <a:schemeClr val="tx1"/>
                </a:solidFill>
              </a:rPr>
              <a:t>after leaving the official position. </a:t>
            </a:r>
          </a:p>
        </p:txBody>
      </p:sp>
    </p:spTree>
    <p:extLst>
      <p:ext uri="{BB962C8B-B14F-4D97-AF65-F5344CB8AC3E}">
        <p14:creationId xmlns:p14="http://schemas.microsoft.com/office/powerpoint/2010/main" val="25991065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t>								</a:t>
            </a:r>
            <a:r>
              <a:rPr lang="en-US" dirty="0">
                <a:solidFill>
                  <a:schemeClr val="accent2"/>
                </a:solidFill>
              </a:rPr>
              <a:t>authorized</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913794" y="2507080"/>
            <a:ext cx="10353762" cy="3695136"/>
          </a:xfrm>
        </p:spPr>
        <p:txBody>
          <a:bodyPr anchor="t">
            <a:noAutofit/>
          </a:bodyPr>
          <a:lstStyle/>
          <a:p>
            <a:pPr lvl="1"/>
            <a:r>
              <a:rPr lang="en-US" sz="2400" dirty="0">
                <a:solidFill>
                  <a:schemeClr val="tx1"/>
                </a:solidFill>
              </a:rPr>
              <a:t>Performed a significant role in the selection of a contractor or execution of the contract:</a:t>
            </a:r>
          </a:p>
          <a:p>
            <a:pPr marL="457200" lvl="1" indent="0">
              <a:buNone/>
            </a:pPr>
            <a:endParaRPr lang="en-US" sz="2400" dirty="0">
              <a:solidFill>
                <a:schemeClr val="tx1"/>
              </a:solidFill>
            </a:endParaRPr>
          </a:p>
          <a:p>
            <a:pPr lvl="3"/>
            <a:r>
              <a:rPr lang="en-US" sz="2000" dirty="0">
                <a:solidFill>
                  <a:srgbClr val="FF0000"/>
                </a:solidFill>
              </a:rPr>
              <a:t>i.e.: recommendation, approval, serving on a selection committee, final authorizing authority, signature authority.</a:t>
            </a:r>
          </a:p>
        </p:txBody>
      </p:sp>
      <p:grpSp>
        <p:nvGrpSpPr>
          <p:cNvPr id="5" name="Group 4">
            <a:extLst>
              <a:ext uri="{FF2B5EF4-FFF2-40B4-BE49-F238E27FC236}">
                <a16:creationId xmlns:a16="http://schemas.microsoft.com/office/drawing/2014/main" id="{9A37CA5C-E95E-4B0A-B822-B5E07A615B2D}"/>
              </a:ext>
            </a:extLst>
          </p:cNvPr>
          <p:cNvGrpSpPr/>
          <p:nvPr/>
        </p:nvGrpSpPr>
        <p:grpSpPr>
          <a:xfrm>
            <a:off x="581193" y="301462"/>
            <a:ext cx="3284751" cy="1920675"/>
            <a:chOff x="1240949" y="4601508"/>
            <a:chExt cx="3284751" cy="1920675"/>
          </a:xfrm>
        </p:grpSpPr>
        <p:sp>
          <p:nvSpPr>
            <p:cNvPr id="6" name="Explosion: 14 Points 5">
              <a:extLst>
                <a:ext uri="{FF2B5EF4-FFF2-40B4-BE49-F238E27FC236}">
                  <a16:creationId xmlns:a16="http://schemas.microsoft.com/office/drawing/2014/main" id="{54B38917-B156-4E8D-BEF5-66AD690CE9A0}"/>
                </a:ext>
              </a:extLst>
            </p:cNvPr>
            <p:cNvSpPr/>
            <p:nvPr/>
          </p:nvSpPr>
          <p:spPr>
            <a:xfrm>
              <a:off x="1240949" y="4601508"/>
              <a:ext cx="3284751" cy="1920675"/>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978D69C-8419-42B1-AAE4-8009D6C6B22B}"/>
                </a:ext>
              </a:extLst>
            </p:cNvPr>
            <p:cNvSpPr txBox="1"/>
            <p:nvPr/>
          </p:nvSpPr>
          <p:spPr>
            <a:xfrm rot="20079656">
              <a:off x="1721904" y="5238680"/>
              <a:ext cx="2322840" cy="646331"/>
            </a:xfrm>
            <a:prstGeom prst="rect">
              <a:avLst/>
            </a:prstGeom>
            <a:noFill/>
          </p:spPr>
          <p:txBody>
            <a:bodyPr wrap="square" rtlCol="0">
              <a:spAutoFit/>
            </a:bodyPr>
            <a:lstStyle/>
            <a:p>
              <a:r>
                <a:rPr lang="en-US" sz="3600" dirty="0">
                  <a:solidFill>
                    <a:schemeClr val="bg1"/>
                  </a:solidFill>
                </a:rPr>
                <a:t>Definition:</a:t>
              </a:r>
            </a:p>
          </p:txBody>
        </p:sp>
      </p:grpSp>
    </p:spTree>
    <p:extLst>
      <p:ext uri="{BB962C8B-B14F-4D97-AF65-F5344CB8AC3E}">
        <p14:creationId xmlns:p14="http://schemas.microsoft.com/office/powerpoint/2010/main" val="37525239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solidFill>
                  <a:schemeClr val="accent2"/>
                </a:solidFill>
              </a:rPr>
              <a:t>investments</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581192" y="1935921"/>
            <a:ext cx="11029615" cy="4525839"/>
          </a:xfrm>
        </p:spPr>
        <p:txBody>
          <a:bodyPr anchor="t"/>
          <a:lstStyle/>
          <a:p>
            <a:pPr marL="0" indent="0">
              <a:buNone/>
            </a:pPr>
            <a:r>
              <a:rPr lang="en-US" sz="2400" dirty="0">
                <a:solidFill>
                  <a:schemeClr val="tx1"/>
                </a:solidFill>
              </a:rPr>
              <a:t>For </a:t>
            </a:r>
            <a:r>
              <a:rPr lang="en-US" sz="2400" dirty="0">
                <a:solidFill>
                  <a:srgbClr val="FF0000"/>
                </a:solidFill>
              </a:rPr>
              <a:t>two years </a:t>
            </a:r>
            <a:r>
              <a:rPr lang="en-US" sz="2400" dirty="0">
                <a:solidFill>
                  <a:schemeClr val="tx1"/>
                </a:solidFill>
              </a:rPr>
              <a:t>after serving in public capacity a former public official is restricted from:</a:t>
            </a:r>
          </a:p>
          <a:p>
            <a:pPr lvl="1"/>
            <a:r>
              <a:rPr lang="en-US" sz="2400" dirty="0">
                <a:solidFill>
                  <a:schemeClr val="tx1"/>
                </a:solidFill>
              </a:rPr>
              <a:t>Being a lobbyist or appearing before the agency, board or commission for which public funds were invested;</a:t>
            </a:r>
          </a:p>
          <a:p>
            <a:pPr marL="457200" lvl="1" indent="0">
              <a:buNone/>
            </a:pPr>
            <a:endParaRPr lang="en-US" sz="2400" dirty="0">
              <a:solidFill>
                <a:schemeClr val="tx1"/>
              </a:solidFill>
            </a:endParaRPr>
          </a:p>
          <a:p>
            <a:pPr lvl="1"/>
            <a:r>
              <a:rPr lang="en-US" sz="2400" dirty="0">
                <a:solidFill>
                  <a:schemeClr val="tx1"/>
                </a:solidFill>
              </a:rPr>
              <a:t>Influencing or trying to influence the agency, board or commission for which public funds were invested; and</a:t>
            </a:r>
          </a:p>
          <a:p>
            <a:pPr marL="457200" lvl="1" indent="0">
              <a:buNone/>
            </a:pPr>
            <a:endParaRPr lang="en-US" sz="2400" dirty="0">
              <a:solidFill>
                <a:schemeClr val="tx1"/>
              </a:solidFill>
            </a:endParaRPr>
          </a:p>
          <a:p>
            <a:pPr lvl="1"/>
            <a:r>
              <a:rPr lang="en-US" sz="2400" dirty="0">
                <a:solidFill>
                  <a:schemeClr val="tx1"/>
                </a:solidFill>
              </a:rPr>
              <a:t>Disclosing confidential information gained through employment.</a:t>
            </a:r>
          </a:p>
        </p:txBody>
      </p:sp>
    </p:spTree>
    <p:extLst>
      <p:ext uri="{BB962C8B-B14F-4D97-AF65-F5344CB8AC3E}">
        <p14:creationId xmlns:p14="http://schemas.microsoft.com/office/powerpoint/2010/main" val="14936742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E531-9DB5-483F-946D-95EC16F4DE32}"/>
              </a:ext>
            </a:extLst>
          </p:cNvPr>
          <p:cNvSpPr>
            <a:spLocks noGrp="1"/>
          </p:cNvSpPr>
          <p:nvPr>
            <p:ph type="title"/>
          </p:nvPr>
        </p:nvSpPr>
        <p:spPr>
          <a:xfrm>
            <a:off x="846888" y="2672576"/>
            <a:ext cx="10353761" cy="1326321"/>
          </a:xfrm>
        </p:spPr>
        <p:txBody>
          <a:bodyPr/>
          <a:lstStyle/>
          <a:p>
            <a:r>
              <a:rPr lang="en-US" dirty="0">
                <a:solidFill>
                  <a:schemeClr val="accent2"/>
                </a:solidFill>
              </a:rPr>
              <a:t>Statement of economic interest</a:t>
            </a:r>
          </a:p>
        </p:txBody>
      </p:sp>
    </p:spTree>
    <p:extLst>
      <p:ext uri="{BB962C8B-B14F-4D97-AF65-F5344CB8AC3E}">
        <p14:creationId xmlns:p14="http://schemas.microsoft.com/office/powerpoint/2010/main" val="34135238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solidFill>
                  <a:schemeClr val="accent2"/>
                </a:solidFill>
              </a:rPr>
              <a:t>Annual filing requirement</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913795" y="2096063"/>
            <a:ext cx="10353762" cy="4460853"/>
          </a:xfrm>
        </p:spPr>
        <p:txBody>
          <a:bodyPr anchor="t">
            <a:normAutofit/>
          </a:bodyPr>
          <a:lstStyle/>
          <a:p>
            <a:r>
              <a:rPr lang="en-US" sz="2400" dirty="0">
                <a:solidFill>
                  <a:schemeClr val="tx1"/>
                </a:solidFill>
              </a:rPr>
              <a:t>The SEI must be filed every year by all elected officials, the city manager (or principal administrator), municipal judges and planning commission members.</a:t>
            </a:r>
          </a:p>
          <a:p>
            <a:pPr lvl="1"/>
            <a:r>
              <a:rPr lang="en-US" sz="2400" dirty="0">
                <a:solidFill>
                  <a:schemeClr val="tx1"/>
                </a:solidFill>
              </a:rPr>
              <a:t>This is not an exclusive list! See ORS 244.050.</a:t>
            </a:r>
          </a:p>
          <a:p>
            <a:pPr marL="457200" lvl="1" indent="0">
              <a:buNone/>
            </a:pPr>
            <a:endParaRPr lang="en-US" sz="2400" dirty="0">
              <a:solidFill>
                <a:schemeClr val="tx1"/>
              </a:solidFill>
            </a:endParaRPr>
          </a:p>
          <a:p>
            <a:r>
              <a:rPr lang="en-US" sz="2400" dirty="0">
                <a:solidFill>
                  <a:schemeClr val="tx1"/>
                </a:solidFill>
              </a:rPr>
              <a:t>Completed online.</a:t>
            </a:r>
          </a:p>
          <a:p>
            <a:endParaRPr lang="en-US" sz="2400" dirty="0">
              <a:solidFill>
                <a:schemeClr val="tx1"/>
              </a:solidFill>
            </a:endParaRPr>
          </a:p>
          <a:p>
            <a:r>
              <a:rPr lang="en-US" sz="2400" dirty="0">
                <a:solidFill>
                  <a:schemeClr val="tx1"/>
                </a:solidFill>
              </a:rPr>
              <a:t>April 15 deadline.</a:t>
            </a:r>
          </a:p>
          <a:p>
            <a:endParaRPr lang="en-US" sz="2400" dirty="0">
              <a:solidFill>
                <a:schemeClr val="tx1"/>
              </a:solidFill>
            </a:endParaRPr>
          </a:p>
        </p:txBody>
      </p:sp>
    </p:spTree>
    <p:extLst>
      <p:ext uri="{BB962C8B-B14F-4D97-AF65-F5344CB8AC3E}">
        <p14:creationId xmlns:p14="http://schemas.microsoft.com/office/powerpoint/2010/main" val="22308467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a:xfrm>
            <a:off x="919118" y="219308"/>
            <a:ext cx="10353761" cy="862361"/>
          </a:xfrm>
        </p:spPr>
        <p:txBody>
          <a:bodyPr/>
          <a:lstStyle/>
          <a:p>
            <a:r>
              <a:rPr lang="en-US" dirty="0">
                <a:solidFill>
                  <a:schemeClr val="accent2"/>
                </a:solidFill>
              </a:rPr>
              <a:t>What does the sei disclose?</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581192" y="959005"/>
            <a:ext cx="11029615" cy="5685636"/>
          </a:xfrm>
        </p:spPr>
        <p:txBody>
          <a:bodyPr anchor="t">
            <a:normAutofit fontScale="25000" lnSpcReduction="20000"/>
          </a:bodyPr>
          <a:lstStyle/>
          <a:p>
            <a:r>
              <a:rPr lang="en-US" sz="8000" dirty="0">
                <a:solidFill>
                  <a:schemeClr val="tx1"/>
                </a:solidFill>
              </a:rPr>
              <a:t>Business interests;</a:t>
            </a:r>
          </a:p>
          <a:p>
            <a:pPr marL="0" indent="0">
              <a:buNone/>
            </a:pPr>
            <a:endParaRPr lang="en-US" sz="8000" dirty="0">
              <a:solidFill>
                <a:schemeClr val="tx1"/>
              </a:solidFill>
            </a:endParaRPr>
          </a:p>
          <a:p>
            <a:r>
              <a:rPr lang="en-US" sz="8000" dirty="0">
                <a:solidFill>
                  <a:schemeClr val="tx1"/>
                </a:solidFill>
              </a:rPr>
              <a:t>Sources of income;</a:t>
            </a:r>
          </a:p>
          <a:p>
            <a:pPr marL="0" indent="0">
              <a:buNone/>
            </a:pPr>
            <a:endParaRPr lang="en-US" sz="8000" dirty="0">
              <a:solidFill>
                <a:schemeClr val="tx1"/>
              </a:solidFill>
            </a:endParaRPr>
          </a:p>
          <a:p>
            <a:r>
              <a:rPr lang="en-US" sz="8000" dirty="0">
                <a:solidFill>
                  <a:schemeClr val="tx1"/>
                </a:solidFill>
              </a:rPr>
              <a:t>Ownership interests in real property other than the principal residence;</a:t>
            </a:r>
          </a:p>
          <a:p>
            <a:pPr marL="0" indent="0">
              <a:buNone/>
            </a:pPr>
            <a:endParaRPr lang="en-US" sz="8000" dirty="0">
              <a:solidFill>
                <a:schemeClr val="tx1"/>
              </a:solidFill>
            </a:endParaRPr>
          </a:p>
          <a:p>
            <a:r>
              <a:rPr lang="en-US" sz="8000" dirty="0">
                <a:solidFill>
                  <a:schemeClr val="tx1"/>
                </a:solidFill>
              </a:rPr>
              <a:t>Honoraria received in excess of $15 in value;</a:t>
            </a:r>
          </a:p>
          <a:p>
            <a:pPr marL="0" indent="0">
              <a:buNone/>
            </a:pPr>
            <a:endParaRPr lang="en-US" sz="8000" dirty="0">
              <a:solidFill>
                <a:schemeClr val="tx1"/>
              </a:solidFill>
            </a:endParaRPr>
          </a:p>
          <a:p>
            <a:r>
              <a:rPr lang="en-US" sz="8000" dirty="0">
                <a:solidFill>
                  <a:schemeClr val="tx1"/>
                </a:solidFill>
              </a:rPr>
              <a:t>Name of lobbyists associated with business interests;</a:t>
            </a:r>
          </a:p>
          <a:p>
            <a:pPr marL="0" indent="0">
              <a:buNone/>
            </a:pPr>
            <a:endParaRPr lang="en-US" sz="8000" dirty="0">
              <a:solidFill>
                <a:schemeClr val="tx1"/>
              </a:solidFill>
            </a:endParaRPr>
          </a:p>
          <a:p>
            <a:r>
              <a:rPr lang="en-US" sz="8000" dirty="0">
                <a:solidFill>
                  <a:schemeClr val="tx1"/>
                </a:solidFill>
              </a:rPr>
              <a:t>Name of entities in which the official received over $50 to participate in conventions fact-finding missions, trips, negotiations, economic development activities or other meetings;</a:t>
            </a:r>
          </a:p>
          <a:p>
            <a:pPr marL="0" indent="0">
              <a:buNone/>
            </a:pPr>
            <a:endParaRPr lang="en-US" sz="8000" dirty="0">
              <a:solidFill>
                <a:schemeClr val="tx1"/>
              </a:solidFill>
            </a:endParaRPr>
          </a:p>
          <a:p>
            <a:r>
              <a:rPr lang="en-US" sz="8000" dirty="0">
                <a:solidFill>
                  <a:schemeClr val="tx1"/>
                </a:solidFill>
              </a:rPr>
              <a:t>Entities or individuals with  a legislative or administrative interest.</a:t>
            </a:r>
          </a:p>
          <a:p>
            <a:endParaRPr lang="en-US" sz="2400" dirty="0">
              <a:solidFill>
                <a:schemeClr val="tx1"/>
              </a:solidFill>
            </a:endParaRPr>
          </a:p>
        </p:txBody>
      </p:sp>
    </p:spTree>
    <p:extLst>
      <p:ext uri="{BB962C8B-B14F-4D97-AF65-F5344CB8AC3E}">
        <p14:creationId xmlns:p14="http://schemas.microsoft.com/office/powerpoint/2010/main" val="2884632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solidFill>
                  <a:schemeClr val="accent2"/>
                </a:solidFill>
              </a:rPr>
              <a:t>What are the penalties for</a:t>
            </a:r>
            <a:br>
              <a:rPr lang="en-US" dirty="0">
                <a:solidFill>
                  <a:schemeClr val="accent2"/>
                </a:solidFill>
              </a:rPr>
            </a:br>
            <a:r>
              <a:rPr lang="en-US" dirty="0">
                <a:solidFill>
                  <a:schemeClr val="accent2"/>
                </a:solidFill>
              </a:rPr>
              <a:t>not timely filing sei?</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p:txBody>
          <a:bodyPr anchor="t">
            <a:normAutofit/>
          </a:bodyPr>
          <a:lstStyle/>
          <a:p>
            <a:r>
              <a:rPr lang="en-US" sz="3100" dirty="0">
                <a:solidFill>
                  <a:schemeClr val="tx1"/>
                </a:solidFill>
              </a:rPr>
              <a:t>Late filing fee of $10 </a:t>
            </a:r>
            <a:r>
              <a:rPr lang="en-US" sz="3100" dirty="0">
                <a:solidFill>
                  <a:srgbClr val="FF0000"/>
                </a:solidFill>
              </a:rPr>
              <a:t>for each </a:t>
            </a:r>
            <a:r>
              <a:rPr lang="en-US" sz="3100" dirty="0">
                <a:solidFill>
                  <a:schemeClr val="tx1"/>
                </a:solidFill>
              </a:rPr>
              <a:t>of the first 14 days after April 15</a:t>
            </a:r>
            <a:r>
              <a:rPr lang="en-US" sz="3100" baseline="30000" dirty="0">
                <a:solidFill>
                  <a:schemeClr val="tx1"/>
                </a:solidFill>
              </a:rPr>
              <a:t>th.</a:t>
            </a:r>
          </a:p>
          <a:p>
            <a:pPr marL="0" indent="0">
              <a:buNone/>
            </a:pPr>
            <a:endParaRPr lang="en-US" sz="3100" dirty="0">
              <a:solidFill>
                <a:schemeClr val="tx1"/>
              </a:solidFill>
            </a:endParaRPr>
          </a:p>
          <a:p>
            <a:r>
              <a:rPr lang="en-US" sz="3100" dirty="0">
                <a:solidFill>
                  <a:schemeClr val="tx1"/>
                </a:solidFill>
              </a:rPr>
              <a:t>Late filing fee of $50 </a:t>
            </a:r>
            <a:r>
              <a:rPr lang="en-US" sz="3100" dirty="0">
                <a:solidFill>
                  <a:srgbClr val="FF0000"/>
                </a:solidFill>
              </a:rPr>
              <a:t>for each day </a:t>
            </a:r>
            <a:r>
              <a:rPr lang="en-US" sz="3100" dirty="0">
                <a:solidFill>
                  <a:schemeClr val="tx1"/>
                </a:solidFill>
              </a:rPr>
              <a:t>after the first 14 days until the maximum penalty of $5,000 is reached.</a:t>
            </a:r>
          </a:p>
          <a:p>
            <a:endParaRPr lang="en-US" sz="2400" dirty="0">
              <a:solidFill>
                <a:schemeClr val="tx1"/>
              </a:solidFill>
            </a:endParaRPr>
          </a:p>
        </p:txBody>
      </p:sp>
    </p:spTree>
    <p:extLst>
      <p:ext uri="{BB962C8B-B14F-4D97-AF65-F5344CB8AC3E}">
        <p14:creationId xmlns:p14="http://schemas.microsoft.com/office/powerpoint/2010/main" val="35434806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A60E-5C44-44D9-81DB-A3BFEEC0214A}"/>
              </a:ext>
            </a:extLst>
          </p:cNvPr>
          <p:cNvSpPr>
            <a:spLocks noGrp="1"/>
          </p:cNvSpPr>
          <p:nvPr>
            <p:ph type="title"/>
          </p:nvPr>
        </p:nvSpPr>
        <p:spPr>
          <a:xfrm>
            <a:off x="824585" y="2639122"/>
            <a:ext cx="10353761" cy="1326321"/>
          </a:xfrm>
        </p:spPr>
        <p:txBody>
          <a:bodyPr>
            <a:normAutofit/>
          </a:bodyPr>
          <a:lstStyle/>
          <a:p>
            <a:r>
              <a:rPr lang="en-US" sz="4800" dirty="0">
                <a:solidFill>
                  <a:schemeClr val="accent2"/>
                </a:solidFill>
              </a:rPr>
              <a:t>lobbying</a:t>
            </a:r>
          </a:p>
        </p:txBody>
      </p:sp>
    </p:spTree>
    <p:extLst>
      <p:ext uri="{BB962C8B-B14F-4D97-AF65-F5344CB8AC3E}">
        <p14:creationId xmlns:p14="http://schemas.microsoft.com/office/powerpoint/2010/main" val="754321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579CE-363A-4BA7-8619-C6AA90458725}"/>
              </a:ext>
            </a:extLst>
          </p:cNvPr>
          <p:cNvSpPr>
            <a:spLocks noGrp="1"/>
          </p:cNvSpPr>
          <p:nvPr>
            <p:ph type="title"/>
          </p:nvPr>
        </p:nvSpPr>
        <p:spPr/>
        <p:txBody>
          <a:bodyPr/>
          <a:lstStyle/>
          <a:p>
            <a:r>
              <a:rPr lang="en-US" dirty="0">
                <a:solidFill>
                  <a:schemeClr val="accent2"/>
                </a:solidFill>
              </a:rPr>
              <a:t>Who Administers the Ethics Law?</a:t>
            </a:r>
          </a:p>
        </p:txBody>
      </p:sp>
      <p:sp>
        <p:nvSpPr>
          <p:cNvPr id="4" name="Content Placeholder 3">
            <a:extLst>
              <a:ext uri="{FF2B5EF4-FFF2-40B4-BE49-F238E27FC236}">
                <a16:creationId xmlns:a16="http://schemas.microsoft.com/office/drawing/2014/main" id="{E6DFE814-7664-4C07-BFB8-B0DB2500141D}"/>
              </a:ext>
            </a:extLst>
          </p:cNvPr>
          <p:cNvSpPr>
            <a:spLocks noGrp="1"/>
          </p:cNvSpPr>
          <p:nvPr>
            <p:ph sz="half" idx="2"/>
          </p:nvPr>
        </p:nvSpPr>
        <p:spPr>
          <a:xfrm>
            <a:off x="648101" y="1935163"/>
            <a:ext cx="10706566" cy="3931948"/>
          </a:xfrm>
        </p:spPr>
        <p:txBody>
          <a:bodyPr>
            <a:normAutofit/>
          </a:bodyPr>
          <a:lstStyle/>
          <a:p>
            <a:pPr marL="0" indent="0">
              <a:buNone/>
            </a:pPr>
            <a:r>
              <a:rPr lang="en-US" sz="2400" dirty="0"/>
              <a:t>Oregon Government Ethics Commission:</a:t>
            </a:r>
          </a:p>
          <a:p>
            <a:pPr lvl="1"/>
            <a:r>
              <a:rPr lang="en-US" sz="2400" dirty="0"/>
              <a:t>Review and Investigation</a:t>
            </a:r>
          </a:p>
          <a:p>
            <a:pPr lvl="1"/>
            <a:r>
              <a:rPr lang="en-US" sz="2400" dirty="0"/>
              <a:t>Resolution</a:t>
            </a:r>
          </a:p>
          <a:p>
            <a:pPr lvl="1"/>
            <a:r>
              <a:rPr lang="en-US" sz="2400" dirty="0"/>
              <a:t>Advice</a:t>
            </a:r>
          </a:p>
          <a:p>
            <a:pPr lvl="2"/>
            <a:r>
              <a:rPr lang="en-US" sz="2400" dirty="0">
                <a:hlinkClick r:id="rId3"/>
              </a:rPr>
              <a:t>http://www.oregon.gov/OGEC/Pages/advisory_opinions.aspx</a:t>
            </a:r>
            <a:endParaRPr lang="en-US" sz="2400" dirty="0"/>
          </a:p>
        </p:txBody>
      </p:sp>
    </p:spTree>
    <p:extLst>
      <p:ext uri="{BB962C8B-B14F-4D97-AF65-F5344CB8AC3E}">
        <p14:creationId xmlns:p14="http://schemas.microsoft.com/office/powerpoint/2010/main" val="57255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82ED3-1597-4C07-AEFB-249CCF337067}"/>
              </a:ext>
            </a:extLst>
          </p:cNvPr>
          <p:cNvSpPr>
            <a:spLocks noGrp="1"/>
          </p:cNvSpPr>
          <p:nvPr>
            <p:ph type="title"/>
          </p:nvPr>
        </p:nvSpPr>
        <p:spPr/>
        <p:txBody>
          <a:bodyPr/>
          <a:lstStyle/>
          <a:p>
            <a:r>
              <a:rPr lang="en-US" dirty="0">
                <a:solidFill>
                  <a:schemeClr val="accent2"/>
                </a:solidFill>
              </a:rPr>
              <a:t>Key points related to lobbying</a:t>
            </a:r>
          </a:p>
        </p:txBody>
      </p:sp>
      <p:sp>
        <p:nvSpPr>
          <p:cNvPr id="3" name="Content Placeholder 2">
            <a:extLst>
              <a:ext uri="{FF2B5EF4-FFF2-40B4-BE49-F238E27FC236}">
                <a16:creationId xmlns:a16="http://schemas.microsoft.com/office/drawing/2014/main" id="{D65AB75B-FDD8-4D85-9524-2B641DB5F32A}"/>
              </a:ext>
            </a:extLst>
          </p:cNvPr>
          <p:cNvSpPr>
            <a:spLocks noGrp="1"/>
          </p:cNvSpPr>
          <p:nvPr>
            <p:ph idx="1"/>
          </p:nvPr>
        </p:nvSpPr>
        <p:spPr>
          <a:xfrm>
            <a:off x="913795" y="2096064"/>
            <a:ext cx="10353762" cy="4393946"/>
          </a:xfrm>
        </p:spPr>
        <p:txBody>
          <a:bodyPr/>
          <a:lstStyle/>
          <a:p>
            <a:r>
              <a:rPr lang="en-US" sz="2800" dirty="0"/>
              <a:t>Generally, not a topic of concern to city officials.</a:t>
            </a:r>
          </a:p>
          <a:p>
            <a:pPr marL="0" indent="0">
              <a:buNone/>
            </a:pPr>
            <a:endParaRPr lang="en-US" sz="2800" dirty="0"/>
          </a:p>
          <a:p>
            <a:r>
              <a:rPr lang="en-US" sz="2800" dirty="0"/>
              <a:t>Key provisions:</a:t>
            </a:r>
          </a:p>
          <a:p>
            <a:pPr lvl="1"/>
            <a:r>
              <a:rPr lang="en-US" sz="2800" dirty="0"/>
              <a:t>Lobbyist registration with the OGEC</a:t>
            </a:r>
          </a:p>
          <a:p>
            <a:pPr lvl="1"/>
            <a:r>
              <a:rPr lang="en-US" sz="2800" dirty="0"/>
              <a:t>Expense statements</a:t>
            </a:r>
          </a:p>
          <a:p>
            <a:pPr lvl="1"/>
            <a:r>
              <a:rPr lang="en-US" sz="2800" dirty="0"/>
              <a:t>Impermissible conduct</a:t>
            </a:r>
          </a:p>
          <a:p>
            <a:pPr lvl="1"/>
            <a:r>
              <a:rPr lang="en-US" sz="2800" dirty="0"/>
              <a:t>Prohibition of false statements or misrepresentations</a:t>
            </a:r>
          </a:p>
          <a:p>
            <a:endParaRPr lang="en-US" dirty="0"/>
          </a:p>
        </p:txBody>
      </p:sp>
    </p:spTree>
    <p:extLst>
      <p:ext uri="{BB962C8B-B14F-4D97-AF65-F5344CB8AC3E}">
        <p14:creationId xmlns:p14="http://schemas.microsoft.com/office/powerpoint/2010/main" val="24471812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p:txBody>
          <a:bodyPr/>
          <a:lstStyle/>
          <a:p>
            <a:r>
              <a:rPr lang="en-US" dirty="0">
                <a:solidFill>
                  <a:schemeClr val="accent2"/>
                </a:solidFill>
              </a:rPr>
              <a:t>Other ethic Provisions</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913795" y="2096063"/>
            <a:ext cx="10353762" cy="4427399"/>
          </a:xfrm>
        </p:spPr>
        <p:txBody>
          <a:bodyPr anchor="t">
            <a:normAutofit lnSpcReduction="10000"/>
          </a:bodyPr>
          <a:lstStyle/>
          <a:p>
            <a:r>
              <a:rPr lang="en-US" sz="2400" u="sng" dirty="0">
                <a:solidFill>
                  <a:schemeClr val="tx1"/>
                </a:solidFill>
              </a:rPr>
              <a:t>Constitutional provisions</a:t>
            </a:r>
            <a:r>
              <a:rPr lang="en-US" sz="2400" dirty="0">
                <a:solidFill>
                  <a:schemeClr val="tx1"/>
                </a:solidFill>
              </a:rPr>
              <a:t>:</a:t>
            </a:r>
          </a:p>
          <a:p>
            <a:pPr lvl="1"/>
            <a:r>
              <a:rPr lang="en-US" sz="2400" dirty="0"/>
              <a:t>U.S. Constitution:  Right to an unbiased and impartial decision maker, right to fair process, </a:t>
            </a:r>
          </a:p>
          <a:p>
            <a:pPr lvl="1"/>
            <a:r>
              <a:rPr lang="en-US" sz="2400" dirty="0"/>
              <a:t>Oregon Constitution:  </a:t>
            </a:r>
            <a:r>
              <a:rPr lang="en-US" sz="2400" dirty="0">
                <a:solidFill>
                  <a:schemeClr val="tx1"/>
                </a:solidFill>
              </a:rPr>
              <a:t>Prohibition against holding concurrent incompatible offices and accepting bribes.</a:t>
            </a:r>
          </a:p>
          <a:p>
            <a:pPr marL="457200" lvl="1" indent="0">
              <a:buNone/>
            </a:pPr>
            <a:endParaRPr lang="en-US" sz="2400" dirty="0">
              <a:solidFill>
                <a:schemeClr val="tx1"/>
              </a:solidFill>
            </a:endParaRPr>
          </a:p>
          <a:p>
            <a:r>
              <a:rPr lang="en-US" sz="2400" u="sng" dirty="0">
                <a:solidFill>
                  <a:schemeClr val="tx1"/>
                </a:solidFill>
              </a:rPr>
              <a:t>Non Criminal provisions:</a:t>
            </a:r>
          </a:p>
          <a:p>
            <a:pPr lvl="1"/>
            <a:r>
              <a:rPr lang="en-US" sz="2400" dirty="0">
                <a:solidFill>
                  <a:schemeClr val="tx1"/>
                </a:solidFill>
              </a:rPr>
              <a:t>ORS 260.432:  Prohibition against solicitation during working hours</a:t>
            </a:r>
          </a:p>
          <a:p>
            <a:pPr lvl="1"/>
            <a:r>
              <a:rPr lang="en-US" sz="2400" dirty="0">
                <a:solidFill>
                  <a:schemeClr val="tx1"/>
                </a:solidFill>
              </a:rPr>
              <a:t>ORS 294.001:  Misuse of public funds</a:t>
            </a:r>
          </a:p>
          <a:p>
            <a:endParaRPr lang="en-US" sz="2200" dirty="0">
              <a:solidFill>
                <a:schemeClr val="tx1"/>
              </a:solidFill>
            </a:endParaRPr>
          </a:p>
          <a:p>
            <a:endParaRPr lang="en-US" sz="2200" dirty="0">
              <a:solidFill>
                <a:schemeClr val="tx1"/>
              </a:solidFill>
            </a:endParaRPr>
          </a:p>
        </p:txBody>
      </p:sp>
    </p:spTree>
    <p:extLst>
      <p:ext uri="{BB962C8B-B14F-4D97-AF65-F5344CB8AC3E}">
        <p14:creationId xmlns:p14="http://schemas.microsoft.com/office/powerpoint/2010/main" val="28709074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56E4-C4E2-47E5-BFD3-879110D16B7A}"/>
              </a:ext>
            </a:extLst>
          </p:cNvPr>
          <p:cNvSpPr>
            <a:spLocks noGrp="1"/>
          </p:cNvSpPr>
          <p:nvPr>
            <p:ph type="title"/>
          </p:nvPr>
        </p:nvSpPr>
        <p:spPr>
          <a:xfrm>
            <a:off x="919118" y="308518"/>
            <a:ext cx="10353761" cy="906966"/>
          </a:xfrm>
        </p:spPr>
        <p:txBody>
          <a:bodyPr/>
          <a:lstStyle/>
          <a:p>
            <a:r>
              <a:rPr lang="en-US" dirty="0">
                <a:solidFill>
                  <a:schemeClr val="accent2"/>
                </a:solidFill>
              </a:rPr>
              <a:t>Other ethic Provisions</a:t>
            </a:r>
          </a:p>
        </p:txBody>
      </p:sp>
      <p:sp>
        <p:nvSpPr>
          <p:cNvPr id="4" name="Content Placeholder 2">
            <a:extLst>
              <a:ext uri="{FF2B5EF4-FFF2-40B4-BE49-F238E27FC236}">
                <a16:creationId xmlns:a16="http://schemas.microsoft.com/office/drawing/2014/main" id="{06383F2C-0820-49EE-AAAB-8D494A504992}"/>
              </a:ext>
            </a:extLst>
          </p:cNvPr>
          <p:cNvSpPr>
            <a:spLocks noGrp="1"/>
          </p:cNvSpPr>
          <p:nvPr>
            <p:ph idx="1"/>
          </p:nvPr>
        </p:nvSpPr>
        <p:spPr>
          <a:xfrm>
            <a:off x="581190" y="1438508"/>
            <a:ext cx="11029615" cy="5508701"/>
          </a:xfrm>
        </p:spPr>
        <p:txBody>
          <a:bodyPr anchor="t">
            <a:normAutofit fontScale="92500" lnSpcReduction="20000"/>
          </a:bodyPr>
          <a:lstStyle/>
          <a:p>
            <a:pPr lvl="1"/>
            <a:r>
              <a:rPr lang="en-US" sz="2400" dirty="0">
                <a:solidFill>
                  <a:schemeClr val="tx1"/>
                </a:solidFill>
              </a:rPr>
              <a:t>ORS 162.025:  Bribe Receiving</a:t>
            </a:r>
          </a:p>
          <a:p>
            <a:pPr marL="457200" lvl="1" indent="0">
              <a:buNone/>
            </a:pPr>
            <a:endParaRPr lang="en-US" sz="2400" dirty="0">
              <a:solidFill>
                <a:schemeClr val="tx1"/>
              </a:solidFill>
            </a:endParaRPr>
          </a:p>
          <a:p>
            <a:pPr lvl="1"/>
            <a:r>
              <a:rPr lang="en-US" sz="2400" dirty="0">
                <a:solidFill>
                  <a:schemeClr val="tx1"/>
                </a:solidFill>
              </a:rPr>
              <a:t>ORS 162.305:  </a:t>
            </a:r>
            <a:r>
              <a:rPr lang="en-US" sz="2400" dirty="0">
                <a:solidFill>
                  <a:srgbClr val="FF0000"/>
                </a:solidFill>
              </a:rPr>
              <a:t>Tampering with Public Records</a:t>
            </a:r>
          </a:p>
          <a:p>
            <a:pPr marL="457200" lvl="1" indent="0">
              <a:buNone/>
            </a:pPr>
            <a:endParaRPr lang="en-US" sz="2400" dirty="0">
              <a:solidFill>
                <a:schemeClr val="tx1"/>
              </a:solidFill>
            </a:endParaRPr>
          </a:p>
          <a:p>
            <a:pPr lvl="1"/>
            <a:r>
              <a:rPr lang="en-US" sz="2400" dirty="0">
                <a:solidFill>
                  <a:schemeClr val="tx1"/>
                </a:solidFill>
              </a:rPr>
              <a:t>ORS 162.405, 162.415 :  Official Misconduct in the First and Second Degrees</a:t>
            </a:r>
          </a:p>
          <a:p>
            <a:pPr marL="457200" lvl="1" indent="0">
              <a:buNone/>
            </a:pPr>
            <a:endParaRPr lang="en-US" sz="2400" dirty="0">
              <a:solidFill>
                <a:schemeClr val="tx1"/>
              </a:solidFill>
            </a:endParaRPr>
          </a:p>
          <a:p>
            <a:pPr lvl="1"/>
            <a:r>
              <a:rPr lang="en-US" sz="2400" dirty="0">
                <a:solidFill>
                  <a:schemeClr val="tx1"/>
                </a:solidFill>
              </a:rPr>
              <a:t>ORS 162.425:  Misuse of Confidential Information</a:t>
            </a:r>
          </a:p>
          <a:p>
            <a:pPr marL="457200" lvl="1" indent="0">
              <a:buNone/>
            </a:pPr>
            <a:endParaRPr lang="en-US" sz="2400" dirty="0">
              <a:solidFill>
                <a:schemeClr val="tx1"/>
              </a:solidFill>
            </a:endParaRPr>
          </a:p>
          <a:p>
            <a:pPr lvl="1"/>
            <a:r>
              <a:rPr lang="en-US" sz="2400" dirty="0">
                <a:solidFill>
                  <a:schemeClr val="tx1"/>
                </a:solidFill>
              </a:rPr>
              <a:t>ORS 162.465:  Unlawful Legislative Lobbying</a:t>
            </a:r>
          </a:p>
          <a:p>
            <a:pPr marL="457200" lvl="1" indent="0">
              <a:buNone/>
            </a:pPr>
            <a:endParaRPr lang="en-US" sz="2400" dirty="0">
              <a:solidFill>
                <a:schemeClr val="tx1"/>
              </a:solidFill>
            </a:endParaRPr>
          </a:p>
          <a:p>
            <a:pPr lvl="1"/>
            <a:r>
              <a:rPr lang="en-US" sz="2400" dirty="0">
                <a:solidFill>
                  <a:schemeClr val="tx1"/>
                </a:solidFill>
              </a:rPr>
              <a:t>ORS 163.275:  Coercion</a:t>
            </a:r>
          </a:p>
          <a:p>
            <a:pPr marL="457200" lvl="1" indent="0">
              <a:buNone/>
            </a:pPr>
            <a:endParaRPr lang="en-US" sz="2400" dirty="0">
              <a:solidFill>
                <a:schemeClr val="tx1"/>
              </a:solidFill>
            </a:endParaRPr>
          </a:p>
          <a:p>
            <a:pPr lvl="1"/>
            <a:r>
              <a:rPr lang="en-US" sz="2400" dirty="0">
                <a:solidFill>
                  <a:schemeClr val="tx1"/>
                </a:solidFill>
              </a:rPr>
              <a:t>ORS 164.075:  Theft by Extortion</a:t>
            </a:r>
          </a:p>
          <a:p>
            <a:endParaRPr lang="en-US" sz="2200" dirty="0">
              <a:solidFill>
                <a:schemeClr val="tx1"/>
              </a:solidFill>
            </a:endParaRPr>
          </a:p>
          <a:p>
            <a:endParaRPr lang="en-US" sz="2200" dirty="0">
              <a:solidFill>
                <a:schemeClr val="tx1"/>
              </a:solidFill>
            </a:endParaRPr>
          </a:p>
        </p:txBody>
      </p:sp>
    </p:spTree>
    <p:extLst>
      <p:ext uri="{BB962C8B-B14F-4D97-AF65-F5344CB8AC3E}">
        <p14:creationId xmlns:p14="http://schemas.microsoft.com/office/powerpoint/2010/main" val="2204198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EEA54-E1C6-4FAA-98A4-F3444D168FBC}"/>
              </a:ext>
            </a:extLst>
          </p:cNvPr>
          <p:cNvSpPr>
            <a:spLocks noGrp="1"/>
          </p:cNvSpPr>
          <p:nvPr>
            <p:ph type="title"/>
          </p:nvPr>
        </p:nvSpPr>
        <p:spPr/>
        <p:txBody>
          <a:bodyPr/>
          <a:lstStyle/>
          <a:p>
            <a:r>
              <a:rPr lang="en-US" dirty="0">
                <a:solidFill>
                  <a:schemeClr val="accent2"/>
                </a:solidFill>
              </a:rPr>
              <a:t>Resources</a:t>
            </a:r>
          </a:p>
        </p:txBody>
      </p:sp>
      <p:sp>
        <p:nvSpPr>
          <p:cNvPr id="3" name="Content Placeholder 2">
            <a:extLst>
              <a:ext uri="{FF2B5EF4-FFF2-40B4-BE49-F238E27FC236}">
                <a16:creationId xmlns:a16="http://schemas.microsoft.com/office/drawing/2014/main" id="{39986C3B-2453-4FCC-A7BA-31D3C55E515E}"/>
              </a:ext>
            </a:extLst>
          </p:cNvPr>
          <p:cNvSpPr>
            <a:spLocks noGrp="1"/>
          </p:cNvSpPr>
          <p:nvPr>
            <p:ph idx="1"/>
          </p:nvPr>
        </p:nvSpPr>
        <p:spPr>
          <a:xfrm>
            <a:off x="913795" y="2096064"/>
            <a:ext cx="10353762" cy="4527760"/>
          </a:xfrm>
        </p:spPr>
        <p:txBody>
          <a:bodyPr anchor="t">
            <a:normAutofit fontScale="92500" lnSpcReduction="20000"/>
          </a:bodyPr>
          <a:lstStyle/>
          <a:p>
            <a:r>
              <a:rPr lang="en-US" sz="2800" dirty="0"/>
              <a:t>Oregon Government Ethics Commission</a:t>
            </a:r>
          </a:p>
          <a:p>
            <a:pPr lvl="1"/>
            <a:r>
              <a:rPr lang="en-US" sz="2400" dirty="0"/>
              <a:t>Website: </a:t>
            </a:r>
            <a:r>
              <a:rPr lang="en-US" sz="2400" dirty="0">
                <a:hlinkClick r:id="rId3"/>
              </a:rPr>
              <a:t>www.oregon.gov/OGEC</a:t>
            </a:r>
            <a:endParaRPr lang="en-US" sz="2400" dirty="0"/>
          </a:p>
          <a:p>
            <a:pPr lvl="1"/>
            <a:r>
              <a:rPr lang="en-US" sz="2400" dirty="0"/>
              <a:t>Email: </a:t>
            </a:r>
            <a:r>
              <a:rPr lang="en-US" sz="2400" dirty="0">
                <a:hlinkClick r:id="rId4"/>
              </a:rPr>
              <a:t>ogec.mail@oregon.gov</a:t>
            </a:r>
            <a:endParaRPr lang="en-US" sz="2400" dirty="0"/>
          </a:p>
          <a:p>
            <a:pPr lvl="1"/>
            <a:r>
              <a:rPr lang="en-US" sz="2400" dirty="0"/>
              <a:t>Phone: 503-378-5105</a:t>
            </a:r>
          </a:p>
          <a:p>
            <a:pPr lvl="1"/>
            <a:r>
              <a:rPr lang="en-US" sz="2400" dirty="0"/>
              <a:t>“A Guide for Public Officials” http://www.oregon.gov/OGEC/Pages/forms_publications.aspx</a:t>
            </a:r>
            <a:br>
              <a:rPr lang="en-US" sz="2400" dirty="0"/>
            </a:br>
            <a:endParaRPr lang="en-US" sz="2400" dirty="0"/>
          </a:p>
          <a:p>
            <a:r>
              <a:rPr lang="en-US" sz="2800" dirty="0"/>
              <a:t>Your City Attorney</a:t>
            </a:r>
          </a:p>
          <a:p>
            <a:endParaRPr lang="en-US" sz="2800" dirty="0"/>
          </a:p>
          <a:p>
            <a:r>
              <a:rPr lang="en-US" sz="2800" dirty="0"/>
              <a:t>The League of Oregon Cities</a:t>
            </a:r>
          </a:p>
        </p:txBody>
      </p:sp>
    </p:spTree>
    <p:extLst>
      <p:ext uri="{BB962C8B-B14F-4D97-AF65-F5344CB8AC3E}">
        <p14:creationId xmlns:p14="http://schemas.microsoft.com/office/powerpoint/2010/main" val="21078347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DB82B6-1A49-4F28-ACAD-D23015262D44}"/>
              </a:ext>
            </a:extLst>
          </p:cNvPr>
          <p:cNvSpPr>
            <a:spLocks noGrp="1"/>
          </p:cNvSpPr>
          <p:nvPr>
            <p:ph type="title"/>
          </p:nvPr>
        </p:nvSpPr>
        <p:spPr>
          <a:xfrm>
            <a:off x="948333" y="203201"/>
            <a:ext cx="10353761" cy="906966"/>
          </a:xfrm>
        </p:spPr>
        <p:txBody>
          <a:bodyPr>
            <a:normAutofit/>
          </a:bodyPr>
          <a:lstStyle/>
          <a:p>
            <a:r>
              <a:rPr lang="en-US" sz="4800" b="1" u="sng" dirty="0">
                <a:solidFill>
                  <a:schemeClr val="accent2"/>
                </a:solidFill>
              </a:rPr>
              <a:t>Questions?</a:t>
            </a:r>
          </a:p>
        </p:txBody>
      </p:sp>
      <p:pic>
        <p:nvPicPr>
          <p:cNvPr id="18" name="Content Placeholder 17">
            <a:extLst>
              <a:ext uri="{FF2B5EF4-FFF2-40B4-BE49-F238E27FC236}">
                <a16:creationId xmlns:a16="http://schemas.microsoft.com/office/drawing/2014/main" id="{A24A464E-E72E-4F43-BBF6-4A8A57DE2786}"/>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463266" y="1427356"/>
            <a:ext cx="5323894" cy="3989371"/>
          </a:xfrm>
        </p:spPr>
      </p:pic>
      <p:sp>
        <p:nvSpPr>
          <p:cNvPr id="19" name="TextBox 18">
            <a:extLst>
              <a:ext uri="{FF2B5EF4-FFF2-40B4-BE49-F238E27FC236}">
                <a16:creationId xmlns:a16="http://schemas.microsoft.com/office/drawing/2014/main" id="{8F7ED38B-790F-4830-BB23-9C2AD8CA27A1}"/>
              </a:ext>
            </a:extLst>
          </p:cNvPr>
          <p:cNvSpPr txBox="1"/>
          <p:nvPr/>
        </p:nvSpPr>
        <p:spPr>
          <a:xfrm>
            <a:off x="3463266" y="5503084"/>
            <a:ext cx="5859152" cy="230832"/>
          </a:xfrm>
          <a:prstGeom prst="rect">
            <a:avLst/>
          </a:prstGeom>
          <a:noFill/>
        </p:spPr>
        <p:txBody>
          <a:bodyPr wrap="square" rtlCol="0">
            <a:spAutoFit/>
          </a:bodyPr>
          <a:lstStyle/>
          <a:p>
            <a:r>
              <a:rPr lang="en-US" sz="900" dirty="0">
                <a:hlinkClick r:id="rId4" tooltip="http://nlife.ca/audio/andrew-fountain-bible-truth"/>
              </a:rPr>
              <a:t>This Photo</a:t>
            </a:r>
            <a:r>
              <a:rPr lang="en-US" sz="900" dirty="0"/>
              <a:t> by Unknown Author is licensed under </a:t>
            </a:r>
            <a:r>
              <a:rPr lang="en-US" sz="900" dirty="0">
                <a:hlinkClick r:id="rId5" tooltip="https://creativecommons.org/licenses/by-sa/3.0/"/>
              </a:rPr>
              <a:t>CC BY-SA</a:t>
            </a:r>
            <a:endParaRPr lang="en-US" sz="900" dirty="0"/>
          </a:p>
        </p:txBody>
      </p:sp>
    </p:spTree>
    <p:extLst>
      <p:ext uri="{BB962C8B-B14F-4D97-AF65-F5344CB8AC3E}">
        <p14:creationId xmlns:p14="http://schemas.microsoft.com/office/powerpoint/2010/main" val="1428809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B63D-BAEF-41BD-9C41-3C5BC8B4C3A3}"/>
              </a:ext>
            </a:extLst>
          </p:cNvPr>
          <p:cNvSpPr>
            <a:spLocks noGrp="1"/>
          </p:cNvSpPr>
          <p:nvPr>
            <p:ph type="title"/>
          </p:nvPr>
        </p:nvSpPr>
        <p:spPr>
          <a:xfrm>
            <a:off x="913795" y="329622"/>
            <a:ext cx="10353761" cy="817756"/>
          </a:xfrm>
        </p:spPr>
        <p:txBody>
          <a:bodyPr/>
          <a:lstStyle/>
          <a:p>
            <a:r>
              <a:rPr lang="en-US" dirty="0">
                <a:solidFill>
                  <a:schemeClr val="accent2"/>
                </a:solidFill>
              </a:rPr>
              <a:t>What does the Ethics Law Cover?</a:t>
            </a:r>
          </a:p>
        </p:txBody>
      </p:sp>
      <p:sp>
        <p:nvSpPr>
          <p:cNvPr id="6" name="Content Placeholder 5">
            <a:extLst>
              <a:ext uri="{FF2B5EF4-FFF2-40B4-BE49-F238E27FC236}">
                <a16:creationId xmlns:a16="http://schemas.microsoft.com/office/drawing/2014/main" id="{78CB14F0-53C4-48A5-AAA4-1819D715F296}"/>
              </a:ext>
            </a:extLst>
          </p:cNvPr>
          <p:cNvSpPr>
            <a:spLocks noGrp="1"/>
          </p:cNvSpPr>
          <p:nvPr>
            <p:ph idx="1"/>
          </p:nvPr>
        </p:nvSpPr>
        <p:spPr>
          <a:xfrm>
            <a:off x="913795" y="1304693"/>
            <a:ext cx="10353762" cy="5252224"/>
          </a:xfrm>
          <a:prstGeom prst="rect">
            <a:avLst/>
          </a:prstGeom>
        </p:spPr>
        <p:txBody>
          <a:bodyPr>
            <a:normAutofit/>
          </a:bodyPr>
          <a:lstStyle/>
          <a:p>
            <a:pPr marL="457200" indent="-457200">
              <a:buFont typeface="+mj-lt"/>
              <a:buAutoNum type="arabicPeriod"/>
            </a:pPr>
            <a:r>
              <a:rPr lang="en-US" sz="2400" dirty="0"/>
              <a:t>Prohibited Use of Office</a:t>
            </a:r>
          </a:p>
          <a:p>
            <a:pPr marL="457200" indent="-457200">
              <a:buFont typeface="+mj-lt"/>
              <a:buAutoNum type="arabicPeriod"/>
            </a:pPr>
            <a:r>
              <a:rPr lang="en-US" sz="2400" dirty="0"/>
              <a:t>Conflicts of Interest</a:t>
            </a:r>
          </a:p>
          <a:p>
            <a:pPr marL="457200" indent="-457200">
              <a:buFont typeface="+mj-lt"/>
              <a:buAutoNum type="arabicPeriod"/>
            </a:pPr>
            <a:r>
              <a:rPr lang="en-US" sz="2400" dirty="0"/>
              <a:t>Gifts</a:t>
            </a:r>
          </a:p>
          <a:p>
            <a:pPr marL="457200" indent="-457200">
              <a:buFont typeface="+mj-lt"/>
              <a:buAutoNum type="arabicPeriod"/>
            </a:pPr>
            <a:r>
              <a:rPr lang="en-US" sz="2400" dirty="0"/>
              <a:t>Nepotism</a:t>
            </a:r>
          </a:p>
          <a:p>
            <a:pPr marL="457200" indent="-457200">
              <a:buFont typeface="+mj-lt"/>
              <a:buAutoNum type="arabicPeriod"/>
            </a:pPr>
            <a:r>
              <a:rPr lang="en-US" sz="2400" dirty="0"/>
              <a:t>Outside Employment</a:t>
            </a:r>
          </a:p>
          <a:p>
            <a:pPr marL="457200" indent="-457200">
              <a:buFont typeface="+mj-lt"/>
              <a:buAutoNum type="arabicPeriod"/>
            </a:pPr>
            <a:r>
              <a:rPr lang="en-US" sz="2400" dirty="0"/>
              <a:t>Subsequent Employment</a:t>
            </a:r>
          </a:p>
          <a:p>
            <a:pPr marL="457200" indent="-457200">
              <a:buFont typeface="+mj-lt"/>
              <a:buAutoNum type="arabicPeriod"/>
            </a:pPr>
            <a:r>
              <a:rPr lang="en-US" sz="2400" dirty="0"/>
              <a:t>Statement of Economic Interest</a:t>
            </a:r>
          </a:p>
          <a:p>
            <a:pPr marL="457200" indent="-457200">
              <a:buFont typeface="+mj-lt"/>
              <a:buAutoNum type="arabicPeriod"/>
            </a:pPr>
            <a:r>
              <a:rPr lang="en-US" sz="2400" i="1" dirty="0"/>
              <a:t>Lobbying</a:t>
            </a:r>
          </a:p>
          <a:p>
            <a:pPr marL="457200" indent="-457200">
              <a:buFont typeface="+mj-lt"/>
              <a:buAutoNum type="arabicPeriod"/>
            </a:pPr>
            <a:r>
              <a:rPr lang="en-US" sz="2400" i="1" dirty="0"/>
              <a:t>Executive Sessions</a:t>
            </a:r>
          </a:p>
          <a:p>
            <a:endParaRPr lang="en-US" dirty="0"/>
          </a:p>
        </p:txBody>
      </p:sp>
      <p:sp>
        <p:nvSpPr>
          <p:cNvPr id="7" name="Text Placeholder 2">
            <a:extLst>
              <a:ext uri="{FF2B5EF4-FFF2-40B4-BE49-F238E27FC236}">
                <a16:creationId xmlns:a16="http://schemas.microsoft.com/office/drawing/2014/main" id="{01E36434-B9DB-451F-8227-45A99D96CAC0}"/>
              </a:ext>
            </a:extLst>
          </p:cNvPr>
          <p:cNvSpPr txBox="1">
            <a:spLocks/>
          </p:cNvSpPr>
          <p:nvPr/>
        </p:nvSpPr>
        <p:spPr>
          <a:xfrm>
            <a:off x="887219" y="2250892"/>
            <a:ext cx="5087075" cy="536005"/>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endParaRPr lang="en-US" sz="2800" b="1" dirty="0">
              <a:solidFill>
                <a:schemeClr val="accent2"/>
              </a:solidFill>
            </a:endParaRPr>
          </a:p>
        </p:txBody>
      </p:sp>
    </p:spTree>
    <p:extLst>
      <p:ext uri="{BB962C8B-B14F-4D97-AF65-F5344CB8AC3E}">
        <p14:creationId xmlns:p14="http://schemas.microsoft.com/office/powerpoint/2010/main" val="222867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80BB99-60A7-4753-8C08-D2C82F397368}"/>
              </a:ext>
            </a:extLst>
          </p:cNvPr>
          <p:cNvSpPr>
            <a:spLocks noGrp="1"/>
          </p:cNvSpPr>
          <p:nvPr>
            <p:ph type="title"/>
          </p:nvPr>
        </p:nvSpPr>
        <p:spPr>
          <a:xfrm>
            <a:off x="824585" y="2561064"/>
            <a:ext cx="10353761" cy="1326321"/>
          </a:xfrm>
        </p:spPr>
        <p:txBody>
          <a:bodyPr>
            <a:normAutofit/>
          </a:bodyPr>
          <a:lstStyle/>
          <a:p>
            <a:r>
              <a:rPr lang="en-US" sz="4800" dirty="0">
                <a:solidFill>
                  <a:schemeClr val="accent2"/>
                </a:solidFill>
              </a:rPr>
              <a:t>Prohibited use of office</a:t>
            </a:r>
          </a:p>
        </p:txBody>
      </p:sp>
    </p:spTree>
    <p:extLst>
      <p:ext uri="{BB962C8B-B14F-4D97-AF65-F5344CB8AC3E}">
        <p14:creationId xmlns:p14="http://schemas.microsoft.com/office/powerpoint/2010/main" val="768506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8D21-D9D9-4EFD-8A27-5C46ECC3E845}"/>
              </a:ext>
            </a:extLst>
          </p:cNvPr>
          <p:cNvSpPr>
            <a:spLocks noGrp="1"/>
          </p:cNvSpPr>
          <p:nvPr>
            <p:ph type="title"/>
          </p:nvPr>
        </p:nvSpPr>
        <p:spPr/>
        <p:txBody>
          <a:bodyPr/>
          <a:lstStyle/>
          <a:p>
            <a:r>
              <a:rPr lang="en-US" dirty="0">
                <a:solidFill>
                  <a:schemeClr val="accent2"/>
                </a:solidFill>
              </a:rPr>
              <a:t>Prohibited Use of Office</a:t>
            </a:r>
            <a:br>
              <a:rPr lang="en-US" dirty="0">
                <a:solidFill>
                  <a:schemeClr val="accent2"/>
                </a:solidFill>
              </a:rPr>
            </a:br>
            <a:r>
              <a:rPr lang="en-US" dirty="0">
                <a:solidFill>
                  <a:schemeClr val="accent2"/>
                </a:solidFill>
              </a:rPr>
              <a:t>The “but For” Prohibition</a:t>
            </a:r>
          </a:p>
        </p:txBody>
      </p:sp>
      <p:sp>
        <p:nvSpPr>
          <p:cNvPr id="3" name="Content Placeholder 2">
            <a:extLst>
              <a:ext uri="{FF2B5EF4-FFF2-40B4-BE49-F238E27FC236}">
                <a16:creationId xmlns:a16="http://schemas.microsoft.com/office/drawing/2014/main" id="{97E4E26E-AE3E-4458-921F-248DB1E028E6}"/>
              </a:ext>
            </a:extLst>
          </p:cNvPr>
          <p:cNvSpPr>
            <a:spLocks noGrp="1"/>
          </p:cNvSpPr>
          <p:nvPr>
            <p:ph idx="1"/>
          </p:nvPr>
        </p:nvSpPr>
        <p:spPr/>
        <p:txBody>
          <a:bodyPr anchor="t"/>
          <a:lstStyle/>
          <a:p>
            <a:pPr marL="0" indent="0">
              <a:buNone/>
            </a:pPr>
            <a:r>
              <a:rPr lang="en-US" sz="2400" dirty="0"/>
              <a:t>Public officials cannot use their public positions for:</a:t>
            </a:r>
          </a:p>
          <a:p>
            <a:pPr marL="457200" indent="-457200">
              <a:buAutoNum type="arabicPeriod"/>
            </a:pPr>
            <a:r>
              <a:rPr lang="en-US" sz="2400" dirty="0"/>
              <a:t>Financial Gain or Avoidance</a:t>
            </a:r>
          </a:p>
          <a:p>
            <a:pPr marL="457200" indent="-457200">
              <a:buAutoNum type="arabicPeriod"/>
            </a:pPr>
            <a:r>
              <a:rPr lang="en-US" sz="2400" dirty="0"/>
              <a:t>Promise of Future Employment</a:t>
            </a:r>
          </a:p>
          <a:p>
            <a:pPr marL="457200" indent="-457200">
              <a:buAutoNum type="arabicPeriod"/>
            </a:pPr>
            <a:r>
              <a:rPr lang="en-US" sz="2400" dirty="0"/>
              <a:t>Use of Confidential Information Gained Through Public Office</a:t>
            </a:r>
          </a:p>
          <a:p>
            <a:pPr marL="457200" indent="-457200">
              <a:buAutoNum type="arabicPeriod"/>
            </a:pPr>
            <a:r>
              <a:rPr lang="en-US" sz="2400" dirty="0"/>
              <a:t>Representation Before the Governing Body for Fee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56251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2855</TotalTime>
  <Words>5067</Words>
  <Application>Microsoft Office PowerPoint</Application>
  <PresentationFormat>Widescreen</PresentationFormat>
  <Paragraphs>583</Paragraphs>
  <Slides>64</Slides>
  <Notes>55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64</vt:i4>
      </vt:variant>
    </vt:vector>
  </HeadingPairs>
  <TitlesOfParts>
    <vt:vector size="72" baseType="lpstr">
      <vt:lpstr>Arial</vt:lpstr>
      <vt:lpstr>Bookman Old Style</vt:lpstr>
      <vt:lpstr>Calibri</vt:lpstr>
      <vt:lpstr>Gill Sans MT</vt:lpstr>
      <vt:lpstr>Rockwell</vt:lpstr>
      <vt:lpstr>Wingdings</vt:lpstr>
      <vt:lpstr>Wingdings 2</vt:lpstr>
      <vt:lpstr>Damask</vt:lpstr>
      <vt:lpstr>The ethical municipal official</vt:lpstr>
      <vt:lpstr>overview</vt:lpstr>
      <vt:lpstr>Three Primary sources of Ethics</vt:lpstr>
      <vt:lpstr>Oregon Government Ethics Law</vt:lpstr>
      <vt:lpstr>    “public official”  </vt:lpstr>
      <vt:lpstr>Who Administers the Ethics Law?</vt:lpstr>
      <vt:lpstr>What does the Ethics Law Cover?</vt:lpstr>
      <vt:lpstr>Prohibited use of office</vt:lpstr>
      <vt:lpstr>Prohibited Use of Office The “but For” Prohibition</vt:lpstr>
      <vt:lpstr>Financial Gain or Avoidance</vt:lpstr>
      <vt:lpstr>“Relative”</vt:lpstr>
      <vt:lpstr>   member of the household</vt:lpstr>
      <vt:lpstr>Exceptions – What is NOT Financial Gain</vt:lpstr>
      <vt:lpstr>Honoraria  </vt:lpstr>
      <vt:lpstr>Financial Gain Hypothetical #1</vt:lpstr>
      <vt:lpstr>Financial Gain Hypothetical #2</vt:lpstr>
      <vt:lpstr>Financial gain Hypothetical #3</vt:lpstr>
      <vt:lpstr>Financial gain Hypothetical #4</vt:lpstr>
      <vt:lpstr>Promise of Future Employment</vt:lpstr>
      <vt:lpstr>Use of Confidential information gained through public office</vt:lpstr>
      <vt:lpstr>Confidential information hypothetical</vt:lpstr>
      <vt:lpstr>Representing a client before a  governing body for a fee</vt:lpstr>
      <vt:lpstr>Representing a client for a fee  hypothetical #1</vt:lpstr>
      <vt:lpstr>Conflicts of interest</vt:lpstr>
      <vt:lpstr>What is a conflict of interest?</vt:lpstr>
      <vt:lpstr>Potential versus actual </vt:lpstr>
      <vt:lpstr>How to disclose a conflict  as a public employee</vt:lpstr>
      <vt:lpstr>How to disclose a conflict as an elected official</vt:lpstr>
      <vt:lpstr>Exemptions for disclosure</vt:lpstr>
      <vt:lpstr>Rule of necessity</vt:lpstr>
      <vt:lpstr>gifts</vt:lpstr>
      <vt:lpstr>What is a gift?</vt:lpstr>
      <vt:lpstr>What is not a gift?</vt:lpstr>
      <vt:lpstr>  Officially sanctioned </vt:lpstr>
      <vt:lpstr>What is not a gift?</vt:lpstr>
      <vt:lpstr>What is not a gift?</vt:lpstr>
      <vt:lpstr>What is not a gift?</vt:lpstr>
      <vt:lpstr>Limitations on gifts</vt:lpstr>
      <vt:lpstr>   Legislative or  administrative interest                   </vt:lpstr>
      <vt:lpstr>Gift hypothetical #1</vt:lpstr>
      <vt:lpstr>Gift hypothetical #2</vt:lpstr>
      <vt:lpstr>Gift hypothetical #3</vt:lpstr>
      <vt:lpstr>What to ask yourself before accepting a gift</vt:lpstr>
      <vt:lpstr>nepotism</vt:lpstr>
      <vt:lpstr>What do the nepotism  statutes prohibit?</vt:lpstr>
      <vt:lpstr>What do the nepotism  statutes allow?</vt:lpstr>
      <vt:lpstr>Outside employment</vt:lpstr>
      <vt:lpstr>Proceed with caution</vt:lpstr>
      <vt:lpstr>Tips on maintaining clear boundaries</vt:lpstr>
      <vt:lpstr>Subsequent employment</vt:lpstr>
      <vt:lpstr>Restrictions on  subsequent employment</vt:lpstr>
      <vt:lpstr>Public contracts</vt:lpstr>
      <vt:lpstr>        authorized</vt:lpstr>
      <vt:lpstr>investments</vt:lpstr>
      <vt:lpstr>Statement of economic interest</vt:lpstr>
      <vt:lpstr>Annual filing requirement</vt:lpstr>
      <vt:lpstr>What does the sei disclose?</vt:lpstr>
      <vt:lpstr>What are the penalties for not timely filing sei?</vt:lpstr>
      <vt:lpstr>lobbying</vt:lpstr>
      <vt:lpstr>Key points related to lobbying</vt:lpstr>
      <vt:lpstr>Other ethic Provisions</vt:lpstr>
      <vt:lpstr>Other ethic Provisions</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Ethics</dc:title>
  <dc:creator>Jayme Hafner</dc:creator>
  <cp:lastModifiedBy>Patty Mulvilhill</cp:lastModifiedBy>
  <cp:revision>176</cp:revision>
  <cp:lastPrinted>2018-01-12T18:49:27Z</cp:lastPrinted>
  <dcterms:created xsi:type="dcterms:W3CDTF">2017-12-05T18:07:15Z</dcterms:created>
  <dcterms:modified xsi:type="dcterms:W3CDTF">2018-03-23T17:59:20Z</dcterms:modified>
</cp:coreProperties>
</file>